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00" r:id="rId3"/>
    <p:sldId id="406" r:id="rId4"/>
    <p:sldId id="408" r:id="rId5"/>
    <p:sldId id="419" r:id="rId6"/>
    <p:sldId id="407" r:id="rId7"/>
    <p:sldId id="409" r:id="rId8"/>
    <p:sldId id="417" r:id="rId9"/>
    <p:sldId id="418" r:id="rId10"/>
    <p:sldId id="402" r:id="rId11"/>
    <p:sldId id="403" r:id="rId12"/>
    <p:sldId id="404" r:id="rId13"/>
    <p:sldId id="395" r:id="rId14"/>
    <p:sldId id="397" r:id="rId15"/>
    <p:sldId id="396" r:id="rId16"/>
    <p:sldId id="393" r:id="rId17"/>
    <p:sldId id="398" r:id="rId18"/>
    <p:sldId id="412" r:id="rId19"/>
    <p:sldId id="411" r:id="rId20"/>
    <p:sldId id="414" r:id="rId21"/>
    <p:sldId id="415" r:id="rId22"/>
    <p:sldId id="416" r:id="rId23"/>
    <p:sldId id="263" r:id="rId24"/>
    <p:sldId id="298" r:id="rId25"/>
    <p:sldId id="392" r:id="rId26"/>
    <p:sldId id="405" r:id="rId27"/>
    <p:sldId id="293" r:id="rId28"/>
    <p:sldId id="306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19/07/2023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eas.harvard.edu/SciTinyML-22/latam/#:~:text=12:15%C2%A0%20(SP)%20Introduction%20to%20Deep%20Lear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ml.seas.harvard.edu/SciTinyML-22/latam/" TargetMode="External"/><Relationship Id="rId4" Type="http://schemas.openxmlformats.org/officeDocument/2006/relationships/hyperlink" Target="https://brianplancher.com/courses/cs249r_tinyml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https://tinyml.seas.harvard.edu/SciTinyML-22/latam/#:~:text=12:15%C2%A0%20(SP)%20Introduction%20to%20Deep%20Learning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https://brianplancher.com/courses/cs249r_tinyml/</a:t>
            </a:r>
            <a:endParaRPr lang="pt-BR" b="0" dirty="0">
              <a:effectLst/>
            </a:endParaRPr>
          </a:p>
          <a:p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https://tinyml.seas.harvard.edu/SciTinyML-22/latam/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5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Edge Impulse é uma plataforma que permite o desenvolvimento e implantação de soluções de aprendizado de máquina em dispositivos de borda. Ela oferece ferramentas para coleta, pré-processamento, treinamento e implantação de modelos de aprendizado de máquina em microcontroladores e sistemas embarcados. A plataforma também fornece recursos de otimização de modelos e integração com diferentes plataformas de hardware.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 são frameworks (conjuntos de ferramentas) de ML para dispositivos de borda (i.e., dispositivos móveis, </a:t>
            </a:r>
            <a:r>
              <a:rPr lang="pt-BR" dirty="0" err="1"/>
              <a:t>IoT</a:t>
            </a:r>
            <a:r>
              <a:rPr lang="pt-BR" dirty="0"/>
              <a:t>, embarcados, ou seja, pequenos dispositivos)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 é framework de ML projetado para dispositivos com recursos computacionais limitados, como smartphones, dispositivos </a:t>
            </a:r>
            <a:r>
              <a:rPr lang="pt-BR" dirty="0" err="1"/>
              <a:t>IoT</a:t>
            </a:r>
            <a:r>
              <a:rPr lang="pt-BR" dirty="0"/>
              <a:t> e sistemas embarcados.</a:t>
            </a:r>
          </a:p>
          <a:p>
            <a:endParaRPr lang="pt-BR" dirty="0"/>
          </a:p>
          <a:p>
            <a:r>
              <a:rPr lang="pt-BR" dirty="0" err="1"/>
              <a:t>TFLite</a:t>
            </a:r>
            <a:r>
              <a:rPr lang="pt-BR" dirty="0"/>
              <a:t>-Micro é outro framework de ML especificamente otimizado para microcontroladores, que são ainda mais limitados em termos de recursos computacionais, memória e consumo de energia.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TFLite</a:t>
            </a:r>
            <a:r>
              <a:rPr lang="pt-BR" dirty="0"/>
              <a:t>-Micro foi projetado para ter um código extremamente pequeno e espaço de memória para caber nas restrições dos microcontroladores. Ele utiliza técnicas como quantização e compressão de modelo para reduzir o tamanho dos modelos. O </a:t>
            </a:r>
            <a:r>
              <a:rPr lang="pt-BR" dirty="0" err="1"/>
              <a:t>TFLite</a:t>
            </a:r>
            <a:r>
              <a:rPr lang="pt-BR" dirty="0"/>
              <a:t>, embora também otimizado para eficiência de recursos, pode oferecer modelos um pouco maiores e tem mais flexibilidade devido aos dispositivos de destino terem relativamente mais recursos computacionais disponíveis.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Referências</a:t>
            </a:r>
          </a:p>
          <a:p>
            <a:endParaRPr lang="pt-BR" dirty="0"/>
          </a:p>
          <a:p>
            <a:r>
              <a:rPr lang="pt-BR" dirty="0"/>
              <a:t>[1] https://sites.google.com/g.harvard.edu/tinyml/home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6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objetivo principal desta disciplina é apresentar os principais paradigmas de aprendizado de máquina aplicados a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 O curso será orientado a projetos, com aulas introdutórias sobre os tópicos abordados e, na sequência, laboratórios e estudos dirigidos para fixação dos conceitos introduzidos, além de um projeto final. Ao final do curso, os alunos devem ser capazes de entender e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embarcados.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Capacitá-los a aplicar os principais algoritmos e técnicas de aprendizado de máquina em aplicações práticas utilizando dispositivos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</a:rPr>
              <a:t> embarcados.</a:t>
            </a:r>
            <a:endParaRPr lang="pt-BR" sz="1200" dirty="0"/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33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 é um mundo de coisas, mas nós vamos focar apenas nos tópicos que interessam para a construção de aplicações </a:t>
            </a:r>
            <a:r>
              <a:rPr lang="pt-BR" dirty="0" err="1"/>
              <a:t>tinyML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que considerar problemas de latência (e.g., tempo para classificação de objetos em uma imagem) e restrições de bateria (e.g., um algoritmo pode exigir tanta computação/realizar tanto cálculo matemático que a bateria não irá durar), processamento e memória (e.g., um modelo para uma aplicação pode ser maior do que a memória do dispositivo).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0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Edge Impulse Studio</a:t>
            </a:r>
            <a:r>
              <a:rPr lang="pt-BR" dirty="0"/>
              <a:t>: Framework que simplifica o workflow de ML Ele simplifica os processos de coleta de dados, pré-processamento, treinamento, </a:t>
            </a:r>
            <a:r>
              <a:rPr lang="pt-BR" dirty="0" err="1"/>
              <a:t>deployment</a:t>
            </a:r>
            <a:r>
              <a:rPr lang="pt-BR" dirty="0"/>
              <a:t> de modelos de ML nos dispositivos e monitoramento do desempenho dos modelos.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5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32-bit ARM® Cortex™-M4 CPU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T-Eesti-Thin"/>
            </a:endParaRPr>
          </a:p>
          <a:p>
            <a:r>
              <a:rPr lang="pt-BR" dirty="0"/>
              <a:t>Câmera OV7675 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GT-Eesti-Thin"/>
              </a:rPr>
              <a:t>Resolução</a:t>
            </a:r>
            <a:r>
              <a:rPr lang="en-US" b="0" i="0" dirty="0">
                <a:solidFill>
                  <a:srgbClr val="000000"/>
                </a:solidFill>
                <a:effectLst/>
                <a:latin typeface="GT-Eesti-Thin"/>
              </a:rPr>
              <a:t>: 0.3 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Active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array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size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: 640×480 (VGA)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Resoluções (pixels): 640x480 (VGA),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320x240 (QVGA) e 160x120 (QQVGA)</a:t>
            </a: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Taxas de frame: 30fps (VGA), 60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(QVGA) e 240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fps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Maximum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image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Rubik"/>
              </a:rPr>
              <a:t>transfer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rate: VGA 30fps, QVGA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60fps, QQVGA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Quarter-Quarter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VGA) </a:t>
            </a:r>
            <a:r>
              <a:rPr lang="pt-BR" b="0" i="0" dirty="0">
                <a:solidFill>
                  <a:srgbClr val="666666"/>
                </a:solidFill>
                <a:effectLst/>
                <a:latin typeface="Rubik"/>
              </a:rPr>
              <a:t> 240pfs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666666"/>
              </a:solidFill>
              <a:effectLst/>
              <a:latin typeface="Rubik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50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Use Case #1: Keyword spotting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first use case that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tinyML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is becoming popular for is keyword spotting. Keyword spotting is the ability of a device to recognize a keyword like “Hey Siri,” “Alexa,” “Hello,” and so forth. Keyword spotting has many uses for edge devices. For example, one might want to use a low-power processor to watch for a keyword that will wake up a more powerful one. Another use case might be to control an embedded system or a robot. I’ve seen examples where a microcontroller was used to decode keywords like “forward,” “backward,” “stop,” “right,” and “left” to control a robot’s movement.</a:t>
            </a:r>
          </a:p>
          <a:p>
            <a:endParaRPr lang="pt-BR" dirty="0"/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words, também conhecidos como "palavras de despertar visual", referem-se a objetos, gestos ou ações específicas que atuam como gatilhos para iniciar a detecção ou ativação de um sistema de visão computacional ou uma aplicação relacionada à imagem. Assim como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de áudio ativam assistentes de voz, como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Hey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Siri" ou "OK Google", os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words são utilizados para acionar a ativação de funções com base em imagens ou vídeos.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exemplo, uma câmera de segurança pode ter um visual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wake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word configurado para iniciar a gravação quando detectar um objeto específico, como uma pessoa ou um veículo. Assim que esse objeto é identificado pela câmera, o sistema é ativado para começar a gravar.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90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books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93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Microcontroladores são sistemas completos em um único chip, integrando CPU, memória e periféricos, otimizados para aplicações embarcadas de baixo consumo de energia. Já os microprocessadores são componentes independentes, oferecendo maior poder de processamento e flexibilidade, mas requerem componentes externos para funcionar como sistemas completos.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5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comparados com servidores, equipados com dezenas de CPUs e </a:t>
            </a:r>
            <a:r>
              <a:rPr lang="pt-BR" dirty="0" err="1"/>
              <a:t>GPUs</a:t>
            </a:r>
            <a:r>
              <a:rPr lang="pt-BR" dirty="0"/>
              <a:t>, eles processadores e microcontroladores nestes dispositivos são muito menores e consomem muito menos energia, podendo executar soluções o tempo todo.</a:t>
            </a:r>
          </a:p>
          <a:p>
            <a:endParaRPr lang="pt-BR" dirty="0"/>
          </a:p>
          <a:p>
            <a:r>
              <a:rPr lang="pt-BR" dirty="0"/>
              <a:t>APU: </a:t>
            </a:r>
            <a:r>
              <a:rPr lang="pt-BR" dirty="0" err="1"/>
              <a:t>Application</a:t>
            </a:r>
            <a:r>
              <a:rPr lang="pt-BR" dirty="0"/>
              <a:t> processor (CPU+GPU)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4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Aplicação constantemente ativa, pronta para receber e processar dados continuamente, sem interrupção. Ela opera em tempo real, coletando informações do ambiente e tomando ações imediatas. Essas aplicações são projetadas para monitoramento constante e resposta rápida a eventos.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no contexto de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(Internet das Coisas) refere-se a uma aplicação que está sempre ativa e pronta para receber e processar dados continuamente, sem interrupção. Essas aplicações estão constantemente conectadas e monitorando o ambiente ao seu redor, coletando informações e respondendo em tempo real.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é projetada para operar continuamente, sem períodos de inatividade significativos. Isso é especialmente relevante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que exigem monitoramento constante, como sistemas de segurança, monitoramento de saúde, sistemas de automação industrial ou dispositivos de assistência virtual.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Essas aplicações são capazes de processar os dados coletados em tempo real e tomar ações imediatas com base nas informações recebidas. Isso requer que o dispositivo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esteja sempre conectado à rede e disponível para receber dados de sensores, dispositivos de entrada ou outros dispositivos conectados.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ser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", uma aplicação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 oferecer benefícios como resposta rápida a eventos, detecção precoce de problemas, automação eficiente e monitoramento contínuo. Essas aplicações são projetadas para fornecer informações em tempo real e permitir a interação constante com o ambiente ou com os usuários.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notar que a aplicação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always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também pode consumir mais energia e recursos de processamento, já que está em funcionamento contínuo. Portanto, o gerenciamento eficiente de energia e a otimização de recursos são considerações importantes ao desenvolver e implantar tais aplicações em dispositivos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IoT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9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Computação na borda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edge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computing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paradigma de computação distribuída que envolve o processamento e armazenamento de dados próximos à fonte geradora, ou seja, próximo aos dispositivos e sensores que coletam 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1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Falei de IA e ML, mas não expliquei o que são.</a:t>
            </a:r>
          </a:p>
          <a:p>
            <a:endParaRPr lang="pt-BR" dirty="0"/>
          </a:p>
          <a:p>
            <a:r>
              <a:rPr lang="pt-BR" sz="1200" b="1" dirty="0"/>
              <a:t>IA</a:t>
            </a:r>
            <a:r>
              <a:rPr lang="pt-BR" sz="1200" dirty="0"/>
              <a:t>: técnicas que façam as máquinas sentirem, verem, raciocinar, agir, aprender e se adaptar como humanos.</a:t>
            </a:r>
          </a:p>
          <a:p>
            <a:endParaRPr lang="pt-BR" sz="1200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Redes neurais artificiais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RNAs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modelos matemáticos e computacionais inspirados no funcionamento dos neurônios biológicos do cérebro humano. Elas são uma forma de aprendizado de máquina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Learning) que busca simular o processo de aprendizado e tomada de decisões do cérebro humano.</a:t>
            </a:r>
            <a:endParaRPr lang="pt-BR" dirty="0"/>
          </a:p>
          <a:p>
            <a:endParaRPr lang="pt-BR" dirty="0"/>
          </a:p>
          <a:p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envolve o treinamento de redes neurais profundas com múltiplas camadas para aprender representações complexas de dados. Essas redes podem ter dezenas, centenas ou até mesmo milhares de camadas, permitindo a extração de recursos e padrões em diferentes níveis de abstração.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é uma aplicação especializada de redes neurais em tarefas de aprendizado de máquina com grandes quantidades de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objetivo da manutenção preventiva é evitar ou reduzir a ocorrência de falhas inesperadas, interrupções no funcionamento e custos associados a reparos emergenciais, aumentando a vida útil dos equipamentos.</a:t>
            </a:r>
            <a:endParaRPr lang="pt-BR" dirty="0"/>
          </a:p>
          <a:p>
            <a:endParaRPr lang="pt-BR" dirty="0"/>
          </a:p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 podem ser usados para monitorar continuamente as máquinas em busca de mau funcionamento e prever problemas antes que eles aconteçam</a:t>
            </a:r>
          </a:p>
          <a:p>
            <a:endParaRPr lang="pt-BR" dirty="0"/>
          </a:p>
          <a:p>
            <a:r>
              <a:rPr lang="pt-BR" dirty="0"/>
              <a:t>Referência</a:t>
            </a:r>
          </a:p>
          <a:p>
            <a:endParaRPr lang="pt-BR" dirty="0"/>
          </a:p>
          <a:p>
            <a:r>
              <a:rPr lang="pt-BR" dirty="0"/>
              <a:t>[1] https://www.datacamp.com/blog/what-is-tinyml-tiny-machine-learning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2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crescimento explosivo do aprendizado de máquina e a facilidade de uso de plataformas como o </a:t>
            </a:r>
            <a:r>
              <a:rPr lang="pt-BR" dirty="0" err="1"/>
              <a:t>TensorFlow</a:t>
            </a:r>
            <a:r>
              <a:rPr lang="pt-BR" dirty="0"/>
              <a:t> (TF) o tornam um tópico de estudo indispensável para o estudante moderno de ciência da computação. Ao mesmo tempo, a difusão de dispositivos incorporados de ultrabaixo consumo de energia, juntamente com a introdução de estruturas de aprendizado de máquina incorporadas, como o </a:t>
            </a:r>
            <a:r>
              <a:rPr lang="pt-BR" dirty="0" err="1"/>
              <a:t>TensorFlow</a:t>
            </a:r>
            <a:r>
              <a:rPr lang="pt-BR" dirty="0"/>
              <a:t> Lite para microcontroladores, permitirá a proliferação em massa de dispositivos IoT alimentados por IA. Como tal, criamos um curso introdutório na interseção de Aprendizado de Máquina e Dispositivos IoT Incorporados. Fornecemos informações básicas sobre ambos os tópicos e, em seguida, mergulhamos nos desafios únicos enfrentados nesse ponto de interseção com tarefas práticas.</a:t>
            </a:r>
          </a:p>
          <a:p>
            <a:endParaRPr lang="pt-BR" dirty="0"/>
          </a:p>
          <a:p>
            <a:r>
              <a:rPr lang="pt-BR" dirty="0"/>
              <a:t>O sensor na palmilha de chuteiras pode identificar: chutes, chutes a gol, passar a bola, dribles, etc. e em tênis, pode ser usado para calcular distância percorrida, corrida</a:t>
            </a:r>
            <a:r>
              <a:rPr lang="pt-BR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9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19/07/2023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vijay-janapa-reddi/classes/cs249r-tin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hyperlink" Target="https://github.com/Mjrovai/UNIFEI-IESTI01-TinyML-2022.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6.png"/><Relationship Id="rId5" Type="http://schemas.openxmlformats.org/officeDocument/2006/relationships/image" Target="../media/image65.png"/><Relationship Id="rId15" Type="http://schemas.openxmlformats.org/officeDocument/2006/relationships/image" Target="../media/image59.jpeg"/><Relationship Id="rId10" Type="http://schemas.openxmlformats.org/officeDocument/2006/relationships/image" Target="../media/image40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natel-my.sharepoint.com/:f:/g/personal/felipe_figueiredo_inatel_br/EnaqVB3NwAZLtlMiM06Nj4EBOIWqI_1CoeTn1IcAPHbtWg?e=mCIk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q4NNIYar9o&amp;list=PLRc6ZYt68prVXAhwY1JD6DFc3BJGmJriq&amp;pp=gAQBiAQB" TargetMode="External"/><Relationship Id="rId2" Type="http://schemas.openxmlformats.org/officeDocument/2006/relationships/hyperlink" Target="https://github.com/zz4fap/tp557-iot-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jprpOoH5c8&amp;ab_channel=TensorFlow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9h7r_xhWc8&amp;ab_channel=MarceloRovai" TargetMode="External"/><Relationship Id="rId13" Type="http://schemas.openxmlformats.org/officeDocument/2006/relationships/hyperlink" Target="https://www.youtube.com/watch?v=vswoWrOpC1s&amp;ab_channel=MarceloRovai" TargetMode="External"/><Relationship Id="rId3" Type="http://schemas.openxmlformats.org/officeDocument/2006/relationships/hyperlink" Target="https://news.epfl.ch/news/deepbreath-using-deep-learning-to-identify-respi-2/?utm_campaign=One%20More%20Epoch&amp;utm_medium=email&amp;_hsmi=266037517&amp;_hsenc=p2ANqtz-_DlKy1VsoQOOaAeaMEfotzL9Z41h-uFZ8nCCLEopn6clslsbGBS7lLnX9ZnJ8TJH8rck9FAvc-K67ziuy7A3EVC-IXPA&amp;utm_content=266037517&amp;utm_source=hs_email" TargetMode="External"/><Relationship Id="rId7" Type="http://schemas.openxmlformats.org/officeDocument/2006/relationships/hyperlink" Target="https://www.edgeimpulse.com/blog/elevating-quality-standards-with-ai?utm_campaign=One%20More%20Epoch&amp;utm_medium=email&amp;_hsmi=266037517&amp;_hsenc=p2ANqtz-8EIZt4ukFLp-GUfMo6kk_OnSFZ1bcH5bidCwcxohPYw1mL12Ewj-6ncXJ0s51OwlQQUSBCQ7-h8EGtgbo4WEjau7KXLQ&amp;utm_content=266037517&amp;utm_source=hs_email" TargetMode="External"/><Relationship Id="rId12" Type="http://schemas.openxmlformats.org/officeDocument/2006/relationships/hyperlink" Target="https://www.youtube.com/watch?v=QCH9iYNjDJc&amp;ab_channel=MarceloRovai" TargetMode="External"/><Relationship Id="rId17" Type="http://schemas.openxmlformats.org/officeDocument/2006/relationships/hyperlink" Target="https://www.youtube.com/watch?v=RxlHRyaRfBc&amp;ab_channel=MarceloRovai" TargetMode="External"/><Relationship Id="rId2" Type="http://schemas.openxmlformats.org/officeDocument/2006/relationships/hyperlink" Target="https://github.com/Mjrovai/UNIFEI-IESTI01-TinyML-2021.2/blob/main/00_Curse_Folder/Group%20Project/final_reports/3-Sistema%20de%20identificac%CC%A7a%CC%83o%20de%20falhas%20em%20rolamentos.pdf" TargetMode="External"/><Relationship Id="rId16" Type="http://schemas.openxmlformats.org/officeDocument/2006/relationships/hyperlink" Target="https://www.youtube.com/watch?v=jeRetSaqm1w&amp;ab_channel=MarceloRov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geimpulse.com/blog/straightening-out-posture-in-the-workplace?utm_campaign=One%20More%20Epoch&amp;utm_medium=email&amp;_hsmi=266037517&amp;_hsenc=p2ANqtz-9EkND72tAZgtA9IuIlYcLOGaW9ZCimPhaVnaw5l-3IR_QUQjbuMo4kPizqHCgxsWonUQ8RX_fpHYNn8t7Q8xKZPndfEQ&amp;utm_content=266037517&amp;utm_source=hs_email" TargetMode="External"/><Relationship Id="rId11" Type="http://schemas.openxmlformats.org/officeDocument/2006/relationships/hyperlink" Target="https://www.youtube.com/watch?v=DbujrQEzVy8&amp;ab_channel=MarceloRovai" TargetMode="External"/><Relationship Id="rId5" Type="http://schemas.openxmlformats.org/officeDocument/2006/relationships/hyperlink" Target="https://www.freethink.com/robots-ai/spotted-lanternfly-robot?amp=1&amp;utm_campaign=One%20More%20Epoch&amp;utm_medium=email&amp;_hsmi=266037517&amp;_hsenc=p2ANqtz-8X5S5CW0CZPyxBl_gZMcp6YK5DEN0SvfamekDleNgLcsJqFLngNffrXROkWO701Cgwq6NSPC84Oj1doCYTZS38TS4ZaQ&amp;utm_content=266037517&amp;utm_source=hs_email" TargetMode="External"/><Relationship Id="rId15" Type="http://schemas.openxmlformats.org/officeDocument/2006/relationships/hyperlink" Target="https://www.youtube.com/watch?v=7Lca8lfdKAI&amp;ab_channel=MarceloRovai" TargetMode="External"/><Relationship Id="rId10" Type="http://schemas.openxmlformats.org/officeDocument/2006/relationships/hyperlink" Target="https://www.youtube.com/watch?v=rV6lmdJqsvc&amp;ab_channel=MarceloRovai" TargetMode="External"/><Relationship Id="rId4" Type="http://schemas.openxmlformats.org/officeDocument/2006/relationships/hyperlink" Target="https://www.eenewseurope.com/en/ai-diagnoses-a-vehicle-by-its-sound/?utm_campaign=One%20More%20Epoch&amp;utm_medium=email&amp;_hsmi=266037517&amp;_hsenc=p2ANqtz--mvGlZwwyTH8oH2jaKV1LWftKXVDMuwbk9Kj-n9FyIJ7hOt4RGO-wHMuUCOxG28hE4fXezsLIVXcZSaffyQudJdCOgPQ&amp;utm_content=266037517&amp;utm_source=hs_email" TargetMode="External"/><Relationship Id="rId9" Type="http://schemas.openxmlformats.org/officeDocument/2006/relationships/hyperlink" Target="https://www.youtube.com/watch?v=gjVJFaGKl6E&amp;ab_channel=MarceloRovai" TargetMode="External"/><Relationship Id="rId14" Type="http://schemas.openxmlformats.org/officeDocument/2006/relationships/hyperlink" Target="https://www.youtube.com/watch?v=70ySBIPzvJk&amp;ab_channel=MarceloRovai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Introdução ao curso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60056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/>
              <a:t>Manutenção preventiva</a:t>
            </a:r>
          </a:p>
          <a:p>
            <a:pPr marL="0" indent="0">
              <a:buNone/>
            </a:pPr>
            <a:endParaRPr lang="pt-B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Aplicação</a:t>
            </a:r>
            <a:r>
              <a:rPr lang="pt-BR" dirty="0"/>
              <a:t>: monitoramento contínuo de equipamentos em busca de mau funcionamento e prever falhas antes que elas aconteçam.</a:t>
            </a:r>
            <a:endParaRPr lang="pt-BR" dirty="0">
              <a:solidFill>
                <a:srgbClr val="050E17"/>
              </a:solidFill>
              <a:latin typeface="-apple-system"/>
            </a:endParaRPr>
          </a:p>
          <a:p>
            <a:r>
              <a:rPr lang="pt-BR" b="1" dirty="0"/>
              <a:t>Sensores que podem ser utilizados</a:t>
            </a:r>
            <a:r>
              <a:rPr lang="pt-BR" dirty="0"/>
              <a:t>: movimento, corrente, áudio, câmera.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DD93C-E948-BDB1-4FE7-480C17E9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39" y="2518179"/>
            <a:ext cx="2797539" cy="1871687"/>
          </a:xfrm>
          <a:prstGeom prst="rect">
            <a:avLst/>
          </a:prstGeom>
        </p:spPr>
      </p:pic>
      <p:pic>
        <p:nvPicPr>
          <p:cNvPr id="4098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52FD7CAB-6521-BFD3-5687-FC9E400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4721598"/>
            <a:ext cx="2797539" cy="18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B6957B-7E9C-D34F-CA16-CF423BD0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94" y="272636"/>
            <a:ext cx="2797539" cy="18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4395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200" b="1" dirty="0"/>
              <a:t>Monitoramento e rastreio de bens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Monitoramento da saúde de animais e lavouras.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Classificação de doenças do café.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incêndios.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temperatura, humidade, posição, áudio, câmera.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678A4C-F6F3-8115-816A-B62C2AD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8" y="1892244"/>
            <a:ext cx="1791115" cy="2297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9908F3-DFE8-25EC-4A27-A366FC6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5" y="4842319"/>
            <a:ext cx="3048417" cy="17839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EB69F4-D031-CE2E-0C0D-74BE8C5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29" y="2611605"/>
            <a:ext cx="2603841" cy="19624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134BA6-763C-0D6B-F1B4-19DD00D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9" y="535335"/>
            <a:ext cx="2418151" cy="18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E8D5-1036-D291-05B2-FD877D4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339D-504F-4D03-F5CA-74F9402A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99882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200" b="1" dirty="0"/>
              <a:t>E-</a:t>
            </a:r>
            <a:r>
              <a:rPr lang="pt-BR" sz="4200" b="1" dirty="0" err="1"/>
              <a:t>health</a:t>
            </a:r>
            <a:endParaRPr lang="pt-BR" sz="4200" b="1" dirty="0"/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Aplicações</a:t>
            </a:r>
            <a:r>
              <a:rPr lang="pt-BR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fibrilação arterial em sinais eletrocardiograma.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doenças pulmonares (e.g., COVID, pneumonia).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apneia do sono.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Detecção de posturas incorretas.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Previsão de Hospitalização por Insuficiência Cardíaca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Sensores que podem ser utilizados</a:t>
            </a:r>
            <a:r>
              <a:rPr lang="pt-BR" dirty="0"/>
              <a:t>: movimento, áudio, imagem e ECG.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99DA22-F456-4FA6-7ADC-D1C10E3E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328613"/>
            <a:ext cx="2943495" cy="2215367"/>
          </a:xfrm>
          <a:prstGeom prst="rect">
            <a:avLst/>
          </a:prstGeom>
        </p:spPr>
      </p:pic>
      <p:pic>
        <p:nvPicPr>
          <p:cNvPr id="6146" name="Picture 2" descr="Applications of TinyML in healthcare for a safer future">
            <a:extLst>
              <a:ext uri="{FF2B5EF4-FFF2-40B4-BE49-F238E27FC236}">
                <a16:creationId xmlns:a16="http://schemas.microsoft.com/office/drawing/2014/main" id="{7AF2BF75-ED70-8E4C-0029-B7677480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52" y="2732183"/>
            <a:ext cx="3444580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6E191A-CA53-A6BD-E0E1-F39853E28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17670" r="8483" b="17752"/>
          <a:stretch/>
        </p:blipFill>
        <p:spPr bwMode="auto">
          <a:xfrm>
            <a:off x="6995710" y="4743666"/>
            <a:ext cx="3800819" cy="19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398B-A900-61B5-8621-DCCF26C6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4F27A-CDF9-6E72-139C-41301C4C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0037" cy="4929136"/>
          </a:xfrm>
        </p:spPr>
        <p:txBody>
          <a:bodyPr/>
          <a:lstStyle/>
          <a:p>
            <a:r>
              <a:rPr lang="pt-BR" dirty="0"/>
              <a:t>A difusão de dispositivos de </a:t>
            </a:r>
            <a:r>
              <a:rPr lang="pt-BR" b="1" i="1" dirty="0"/>
              <a:t>(ultra)baixo consumo de energia</a:t>
            </a:r>
            <a:r>
              <a:rPr lang="pt-BR" dirty="0"/>
              <a:t>, equipados com sensores, juntamente com a introdução de </a:t>
            </a:r>
            <a:r>
              <a:rPr lang="pt-BR" b="1" i="1" dirty="0"/>
              <a:t>bibliotecas de IA para microcontroladores</a:t>
            </a:r>
            <a:r>
              <a:rPr lang="pt-BR" dirty="0"/>
              <a:t>, têm permitido a proliferação em massa de dispositivos de </a:t>
            </a:r>
            <a:r>
              <a:rPr lang="pt-BR" b="1" i="1" dirty="0"/>
              <a:t>Internet das Coisas </a:t>
            </a:r>
            <a:r>
              <a:rPr lang="pt-BR" dirty="0"/>
              <a:t>(IoT) </a:t>
            </a:r>
            <a:r>
              <a:rPr lang="pt-BR" b="1" i="1" dirty="0"/>
              <a:t>Inteligentes</a:t>
            </a:r>
            <a:r>
              <a:rPr lang="pt-BR" dirty="0"/>
              <a:t>, ou seja, que executam algoritmos de ML.</a:t>
            </a:r>
          </a:p>
          <a:p>
            <a:r>
              <a:rPr lang="pt-BR" dirty="0"/>
              <a:t>Esse novo paradigma é chamado de </a:t>
            </a:r>
            <a:r>
              <a:rPr lang="pt-BR" b="1" i="1" dirty="0" err="1"/>
              <a:t>TinyML</a:t>
            </a:r>
            <a:r>
              <a:rPr lang="pt-BR" dirty="0"/>
              <a:t>:</a:t>
            </a:r>
            <a:r>
              <a:rPr lang="pt-BR" b="1" i="1" dirty="0">
                <a:solidFill>
                  <a:srgbClr val="00B050"/>
                </a:solidFill>
              </a:rPr>
              <a:t> IoT + Sensores + IA (ML)</a:t>
            </a:r>
            <a:r>
              <a:rPr lang="pt-BR" i="1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15D1E9-4EB1-4122-AE2B-058CD070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9" y="4439600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6 innovative IoT products you must try in 2019">
            <a:extLst>
              <a:ext uri="{FF2B5EF4-FFF2-40B4-BE49-F238E27FC236}">
                <a16:creationId xmlns:a16="http://schemas.microsoft.com/office/drawing/2014/main" id="{BE128ED0-83B5-8963-02C3-A68BB464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58" y="4951785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vacy Policy for IoT devices - TermsFeed">
            <a:extLst>
              <a:ext uri="{FF2B5EF4-FFF2-40B4-BE49-F238E27FC236}">
                <a16:creationId xmlns:a16="http://schemas.microsoft.com/office/drawing/2014/main" id="{66B0CD0F-A9ED-52B7-DDDB-ECDDA66D0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9474445" y="4355788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oT in Industry: What It Is, Benefits and 4 Applications - Master  Certifications">
            <a:extLst>
              <a:ext uri="{FF2B5EF4-FFF2-40B4-BE49-F238E27FC236}">
                <a16:creationId xmlns:a16="http://schemas.microsoft.com/office/drawing/2014/main" id="{9EEB07CE-42BB-1751-716E-12D99F50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62" y="4439600"/>
            <a:ext cx="2466352" cy="13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t drone agriculture Cheap Sell - OFF 64%">
            <a:extLst>
              <a:ext uri="{FF2B5EF4-FFF2-40B4-BE49-F238E27FC236}">
                <a16:creationId xmlns:a16="http://schemas.microsoft.com/office/drawing/2014/main" id="{1DA23B60-274C-DE99-1FE8-F365AEBF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" y="5100746"/>
            <a:ext cx="2347197" cy="15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61A193-0A90-3F3A-BC66-73892921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37" y="5302526"/>
            <a:ext cx="1481884" cy="14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rt Home Assistant Device, Virtual Assistant , Artificial Inte -  ITChronicles">
            <a:extLst>
              <a:ext uri="{FF2B5EF4-FFF2-40B4-BE49-F238E27FC236}">
                <a16:creationId xmlns:a16="http://schemas.microsoft.com/office/drawing/2014/main" id="{1A867E3F-F9DA-A971-8109-CAAC72EF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7065" r="9703" b="6912"/>
          <a:stretch/>
        </p:blipFill>
        <p:spPr bwMode="auto">
          <a:xfrm>
            <a:off x="7848623" y="5441901"/>
            <a:ext cx="1539659" cy="13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2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9C28-A982-3140-41BC-467E15F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1425-6E3F-EFC3-FD14-283557C2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06317" cy="50323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err="1"/>
              <a:t>TinyML</a:t>
            </a:r>
            <a:r>
              <a:rPr lang="pt-BR" dirty="0"/>
              <a:t>: subárea da IA que lida com a </a:t>
            </a:r>
            <a:r>
              <a:rPr lang="pt-BR" b="1" i="1" dirty="0">
                <a:solidFill>
                  <a:srgbClr val="00B050"/>
                </a:solidFill>
              </a:rPr>
              <a:t>implementação de algoritmos, técnicas e ferramentas otimizadas para a execução de modelos de ML em dispositivos de baixo consumo de energia</a:t>
            </a:r>
            <a:r>
              <a:rPr lang="pt-BR" dirty="0"/>
              <a:t>, como como sensores </a:t>
            </a:r>
            <a:r>
              <a:rPr lang="pt-BR" dirty="0" err="1"/>
              <a:t>IoT</a:t>
            </a:r>
            <a:r>
              <a:rPr lang="pt-BR" dirty="0"/>
              <a:t>, </a:t>
            </a:r>
            <a:r>
              <a:rPr lang="pt-BR" dirty="0" err="1"/>
              <a:t>wearables</a:t>
            </a:r>
            <a:r>
              <a:rPr lang="pt-BR" dirty="0"/>
              <a:t> e dispositivos portáteis.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Envolve a </a:t>
            </a:r>
            <a:r>
              <a:rPr lang="pt-BR" b="1" i="1" dirty="0"/>
              <a:t>minimização do tamanho do modelo</a:t>
            </a:r>
            <a:r>
              <a:rPr lang="pt-BR" dirty="0"/>
              <a:t>, o </a:t>
            </a:r>
            <a:r>
              <a:rPr lang="pt-BR" b="1" i="1" dirty="0"/>
              <a:t>uso de algoritmos de ML leves</a:t>
            </a:r>
            <a:r>
              <a:rPr lang="pt-BR" dirty="0"/>
              <a:t> e a </a:t>
            </a:r>
            <a:r>
              <a:rPr lang="pt-BR" b="1" i="1" dirty="0"/>
              <a:t>otimização dos recursos computacionais</a:t>
            </a:r>
            <a:r>
              <a:rPr lang="pt-BR" dirty="0"/>
              <a:t> dos dispositivos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  <a:p>
            <a:r>
              <a:rPr lang="pt-BR" dirty="0"/>
              <a:t>O processamento local dos dados em dispositivos de borda traz benefícios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latência</a:t>
            </a:r>
            <a:r>
              <a:rPr lang="pt-BR" dirty="0"/>
              <a:t>: não é necessário o envio dos dados para um servidor na nuvem, possibilitando aplicações que operem em tempo real;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privacidade</a:t>
            </a:r>
            <a:r>
              <a:rPr lang="pt-BR" dirty="0"/>
              <a:t>: dados sensíveis não são transferidos para servidores;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Menor dependência de conexões</a:t>
            </a:r>
            <a:r>
              <a:rPr lang="pt-BR" dirty="0"/>
              <a:t>: reduz ou elimina a necessidade de transferência de dados para servidores.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Maior autonomia energética</a:t>
            </a:r>
            <a:r>
              <a:rPr lang="pt-BR" dirty="0"/>
              <a:t>: o uso de microcontroladores com baixo consumo de energia reduz o consumo de energia, uso de recursos e custos.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/>
              <a:t>Reduzido consumo de memória</a:t>
            </a:r>
            <a:r>
              <a:rPr lang="pt-BR" dirty="0"/>
              <a:t>: modelo e binário (i.e., executável) menores.</a:t>
            </a:r>
          </a:p>
        </p:txBody>
      </p:sp>
      <p:pic>
        <p:nvPicPr>
          <p:cNvPr id="2050" name="Picture 2" descr="Primeiros passos em AIoT utilizando TinyML em microcontroladores - MakerHero">
            <a:extLst>
              <a:ext uri="{FF2B5EF4-FFF2-40B4-BE49-F238E27FC236}">
                <a16:creationId xmlns:a16="http://schemas.microsoft.com/office/drawing/2014/main" id="{413E7CCB-73A1-770E-DC85-AD1890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03" y="95253"/>
            <a:ext cx="3927224" cy="15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892EC-DA5B-162F-8356-0591B8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9B6A5-A5BC-AF07-D23E-CF2A6A1D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49001" cy="5032375"/>
          </a:xfrm>
        </p:spPr>
        <p:txBody>
          <a:bodyPr/>
          <a:lstStyle/>
          <a:p>
            <a:r>
              <a:rPr lang="pt-BR" dirty="0"/>
              <a:t>Portanto, o curso mistura ML</a:t>
            </a:r>
            <a:r>
              <a:rPr lang="pt-BR" i="1" dirty="0"/>
              <a:t> </a:t>
            </a:r>
            <a:r>
              <a:rPr lang="pt-BR" dirty="0"/>
              <a:t>com dispositivos IoT, cujas principais características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Baixo poder computacional</a:t>
            </a:r>
            <a:r>
              <a:rPr lang="pt-BR" dirty="0"/>
              <a:t>: geralmente equipados com CPUs de 32 bits, poucos quilobytes de memória RAM e alguns megabytes de memória de longo prazo.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Baixíssimo consumo de energia: </a:t>
            </a:r>
            <a:r>
              <a:rPr lang="pt-BR" dirty="0"/>
              <a:t>são geralmente alimentados à bateria, as quais devem durar um longo período de tempo.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Sensores</a:t>
            </a:r>
            <a:r>
              <a:rPr lang="pt-BR" dirty="0"/>
              <a:t>: temperatura, pressão, humidade, ópticos (e.g., câmeras RGB, térmicas), movimento (e.g., giroscópio e acelerômetro), biométricos (e.g., impressão digital, batimento cardíaco), etc.</a:t>
            </a:r>
          </a:p>
          <a:p>
            <a:r>
              <a:rPr lang="pt-BR" dirty="0"/>
              <a:t>Nosso curso é baseado nos cursos de </a:t>
            </a:r>
            <a:r>
              <a:rPr lang="pt-BR" b="1" i="1" dirty="0" err="1"/>
              <a:t>TinyML</a:t>
            </a:r>
            <a:r>
              <a:rPr lang="pt-BR" dirty="0"/>
              <a:t> de Harvard e da UNIFEI.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https://scholar.harvard.edu/vijay-janapa-reddi/classes/cs249r-tinyml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https://github.com/Mjrovai/UNIFEI-IESTI01-TinyML-2022.1</a:t>
            </a:r>
            <a:endParaRPr lang="pt-BR" dirty="0"/>
          </a:p>
        </p:txBody>
      </p:sp>
      <p:pic>
        <p:nvPicPr>
          <p:cNvPr id="3074" name="Picture 2" descr="A Comprehensive Introduction of TinyML (Part 1) - Circuit Cellar">
            <a:extLst>
              <a:ext uri="{FF2B5EF4-FFF2-40B4-BE49-F238E27FC236}">
                <a16:creationId xmlns:a16="http://schemas.microsoft.com/office/drawing/2014/main" id="{D537CE25-40E1-2AA3-9F62-EBCDD0768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8" t="63391" r="8682"/>
          <a:stretch/>
        </p:blipFill>
        <p:spPr bwMode="auto">
          <a:xfrm>
            <a:off x="8954742" y="161463"/>
            <a:ext cx="2322858" cy="1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ep Learning">
            <a:extLst>
              <a:ext uri="{FF2B5EF4-FFF2-40B4-BE49-F238E27FC236}">
                <a16:creationId xmlns:a16="http://schemas.microsoft.com/office/drawing/2014/main" id="{34A72756-7ADD-BDE4-37BA-1D410E67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5" y="365125"/>
            <a:ext cx="1804987" cy="10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A2B30-0356-1D98-6D89-D87D825A1B3E}"/>
              </a:ext>
            </a:extLst>
          </p:cNvPr>
          <p:cNvSpPr/>
          <p:nvPr/>
        </p:nvSpPr>
        <p:spPr>
          <a:xfrm>
            <a:off x="8544232" y="737419"/>
            <a:ext cx="501445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48842-F85D-6AC9-4FC6-81BE65D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BFB80-47ED-5FC1-47DF-9540CEC1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7323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curso será dividido em duas partes: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Fundamentos</a:t>
            </a:r>
            <a:r>
              <a:rPr lang="pt-BR" dirty="0"/>
              <a:t>: Introdução e desafios do </a:t>
            </a:r>
            <a:r>
              <a:rPr lang="pt-BR" dirty="0" err="1"/>
              <a:t>TinyML</a:t>
            </a:r>
            <a:r>
              <a:rPr lang="pt-BR" dirty="0"/>
              <a:t>, paradigmas de ML, introdução ao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  <a:r>
              <a:rPr lang="pt-BR" dirty="0"/>
              <a:t>, modelos de DL para regressão e classificação, redes </a:t>
            </a:r>
            <a:r>
              <a:rPr lang="pt-BR" dirty="0" err="1"/>
              <a:t>convolucionais</a:t>
            </a:r>
            <a:r>
              <a:rPr lang="pt-BR" dirty="0"/>
              <a:t>, como evitar problemas de sobreajuste e introdução ao </a:t>
            </a:r>
            <a:r>
              <a:rPr lang="pt-BR" b="1" i="1" dirty="0"/>
              <a:t>Edge Impulse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Aplicação prática dos fundamentos</a:t>
            </a:r>
            <a:r>
              <a:rPr lang="pt-BR" dirty="0"/>
              <a:t>: ciclo de vida e de trabalho de aplicações de ML, introdução às bibliotecas </a:t>
            </a:r>
            <a:r>
              <a:rPr lang="pt-BR" b="1" i="1" dirty="0" err="1"/>
              <a:t>TFLite</a:t>
            </a:r>
            <a:r>
              <a:rPr lang="pt-BR" dirty="0"/>
              <a:t> e </a:t>
            </a:r>
            <a:r>
              <a:rPr lang="pt-BR" b="1" i="1" dirty="0" err="1"/>
              <a:t>TFLite</a:t>
            </a:r>
            <a:r>
              <a:rPr lang="pt-BR" b="1" i="1" dirty="0"/>
              <a:t>-Micro</a:t>
            </a:r>
            <a:r>
              <a:rPr lang="pt-BR" dirty="0"/>
              <a:t>, visão geral do kit de desenvolvimento, laboratórios práticos usando um kit de desenvolvimento (ou celulares pessoais) e modelos de ML e apresentação dos trabalhos.</a:t>
            </a:r>
          </a:p>
          <a:p>
            <a:r>
              <a:rPr lang="pt-BR" b="1" dirty="0"/>
              <a:t>Pré-requisitos</a:t>
            </a:r>
            <a:r>
              <a:rPr lang="pt-BR" dirty="0"/>
              <a:t> (</a:t>
            </a:r>
            <a:r>
              <a:rPr lang="pt-BR" i="1" dirty="0"/>
              <a:t>não mandatórios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Conceitos básicos de </a:t>
            </a:r>
            <a:r>
              <a:rPr lang="pt-BR" b="1" i="1" dirty="0"/>
              <a:t>álgebra linear </a:t>
            </a:r>
            <a:r>
              <a:rPr lang="pt-BR" dirty="0"/>
              <a:t>(e.g., matrizes e vetores), </a:t>
            </a:r>
            <a:r>
              <a:rPr lang="pt-BR" b="1" i="1" dirty="0"/>
              <a:t>cálculo</a:t>
            </a:r>
            <a:r>
              <a:rPr lang="pt-BR" dirty="0"/>
              <a:t> (e.g., algoritmos de otimização, como o gradiente descendente), </a:t>
            </a:r>
            <a:r>
              <a:rPr lang="pt-BR" b="1" i="1" dirty="0"/>
              <a:t>probabilidade e estatística</a:t>
            </a:r>
            <a:r>
              <a:rPr lang="pt-BR" dirty="0"/>
              <a:t> (e.g., distribuições de probabilidade, média, desvio padrão, validação cruzada) e </a:t>
            </a:r>
            <a:r>
              <a:rPr lang="pt-BR" b="1" i="1" dirty="0"/>
              <a:t>processamento de sinais</a:t>
            </a:r>
            <a:r>
              <a:rPr lang="pt-BR" dirty="0"/>
              <a:t> (e.g., FFT, filtragem);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Conhecimentos básicos de programação em C/C++ e Python.</a:t>
            </a:r>
          </a:p>
        </p:txBody>
      </p:sp>
      <p:pic>
        <p:nvPicPr>
          <p:cNvPr id="4098" name="Picture 2" descr="Edge Impulse - Edge AI and Vision Alliance">
            <a:extLst>
              <a:ext uri="{FF2B5EF4-FFF2-40B4-BE49-F238E27FC236}">
                <a16:creationId xmlns:a16="http://schemas.microsoft.com/office/drawing/2014/main" id="{DDD20C62-1678-5717-E0EA-BC68E25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3" y="100730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nsorFlow Lite para microcontroladores">
            <a:extLst>
              <a:ext uri="{FF2B5EF4-FFF2-40B4-BE49-F238E27FC236}">
                <a16:creationId xmlns:a16="http://schemas.microsoft.com/office/drawing/2014/main" id="{9BF1AFAF-FD5F-F170-91B6-AB2F68FC7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18569" r="8419" b="17740"/>
          <a:stretch/>
        </p:blipFill>
        <p:spPr bwMode="auto">
          <a:xfrm>
            <a:off x="7510751" y="978336"/>
            <a:ext cx="2347929" cy="10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NANO 33 BLE SENSE REV2 + HEADERS ARDUINO - Arduino Pro | 64MHz;  3.3VDC; Flash: 1MB; SRAM: 256kB; I2C,SPI,USART; ABX00070 | TME - Electronic  components">
            <a:extLst>
              <a:ext uri="{FF2B5EF4-FFF2-40B4-BE49-F238E27FC236}">
                <a16:creationId xmlns:a16="http://schemas.microsoft.com/office/drawing/2014/main" id="{D23A5580-C4E7-9A69-10C8-1E8A9F8C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312" r="5026" b="1990"/>
          <a:stretch/>
        </p:blipFill>
        <p:spPr bwMode="auto">
          <a:xfrm>
            <a:off x="10068232" y="252990"/>
            <a:ext cx="1917290" cy="15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3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200E8-E489-1374-DAE1-A01E9DFC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4DA0A-C3B3-CCCB-BBDF-CF88E7D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72484" cy="5032376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Avaliações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Atividades (A):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Exercícios de programação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 err="1"/>
              <a:t>Quizzes</a:t>
            </a:r>
            <a:endParaRPr lang="pt-BR" dirty="0"/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Proposta do projeto final (ao final do segundo mês)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Relatórios dos Laboratórios (R): 30%</a:t>
            </a:r>
          </a:p>
          <a:p>
            <a:pPr lvl="2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dirty="0"/>
              <a:t>Cinco (5) laboratórios com experimentos práticos.</a:t>
            </a:r>
          </a:p>
          <a:p>
            <a:pPr lvl="1" fontAlgn="base">
              <a:spcBef>
                <a:spcPts val="0"/>
              </a:spcBef>
            </a:pPr>
            <a:r>
              <a:rPr lang="pt-BR" dirty="0"/>
              <a:t>Projeto final (P): 40%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Projeto prático unindo </a:t>
            </a:r>
            <a:r>
              <a:rPr lang="pt-BR" dirty="0" err="1"/>
              <a:t>IoT</a:t>
            </a:r>
            <a:r>
              <a:rPr lang="pt-BR" dirty="0"/>
              <a:t> e ML.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Até dois (2) alunos por projeto.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dirty="0"/>
              <a:t>Tema será escolhido por vocês.</a:t>
            </a:r>
          </a:p>
          <a:p>
            <a:pPr marL="914400" lvl="2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NF = A*30% + R*30% + P*40%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8931-D4DA-A8C6-E70B-6223235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46" y="118268"/>
            <a:ext cx="2514600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71FC1-ABD1-9A30-24B9-3B431D21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74" y="2507340"/>
            <a:ext cx="253365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0239B-9DE4-3C62-31EF-097283BC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6" y="4998806"/>
            <a:ext cx="2868291" cy="16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EAD94-EB44-27A2-AD12-48FFDF92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6AA32-04C2-0C41-F535-9A35932A8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71865" cy="5032375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effectLst/>
              </a:rPr>
              <a:t>Apresentar os fundamentos de ML e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, bem como explorar a interseção entre essas áreas.</a:t>
            </a:r>
            <a:endParaRPr lang="pt-BR" dirty="0"/>
          </a:p>
          <a:p>
            <a:r>
              <a:rPr lang="pt-BR" b="0" i="0" dirty="0">
                <a:effectLst/>
              </a:rPr>
              <a:t>Familiarizar os alunos com a literatura e os conceitos-chave da área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Capacitar os alunos a treinar e implementar modelos de ML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Desenvolver a capacidade dos alunos de conceber e criar aplicações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que funcionem em smartphones e dispositivos </a:t>
            </a:r>
            <a:r>
              <a:rPr lang="pt-BR" b="0" i="0" dirty="0" err="1">
                <a:effectLst/>
              </a:rPr>
              <a:t>IoT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Proporcionar uma experiência prática por meio de laboratórios e projetos práticos, permitindo que os alunos apliquem seus conhecimentos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 em cenários do mundo real.</a:t>
            </a:r>
            <a:endParaRPr lang="pt-BR" dirty="0"/>
          </a:p>
        </p:txBody>
      </p:sp>
      <p:pic>
        <p:nvPicPr>
          <p:cNvPr id="4" name="Picture 2" descr="Image result for machine learning">
            <a:extLst>
              <a:ext uri="{FF2B5EF4-FFF2-40B4-BE49-F238E27FC236}">
                <a16:creationId xmlns:a16="http://schemas.microsoft.com/office/drawing/2014/main" id="{5C06A13C-9D44-3527-DD1E-E02BB897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68" y="161243"/>
            <a:ext cx="2289169" cy="1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OT: a internet das coisas. O que é? - HMB Tecnologia">
            <a:extLst>
              <a:ext uri="{FF2B5EF4-FFF2-40B4-BE49-F238E27FC236}">
                <a16:creationId xmlns:a16="http://schemas.microsoft.com/office/drawing/2014/main" id="{EFA771E3-151D-8061-599C-F57CFB216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9361530" y="3611246"/>
            <a:ext cx="2331903" cy="14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nyML: What is It and Why Does It Matter | MacroFab">
            <a:extLst>
              <a:ext uri="{FF2B5EF4-FFF2-40B4-BE49-F238E27FC236}">
                <a16:creationId xmlns:a16="http://schemas.microsoft.com/office/drawing/2014/main" id="{1EC642B7-7250-B83F-220A-F4F6F9BA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84" y="2173185"/>
            <a:ext cx="2146594" cy="11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inyML: Future is Tiny and Bright | TechGig">
            <a:extLst>
              <a:ext uri="{FF2B5EF4-FFF2-40B4-BE49-F238E27FC236}">
                <a16:creationId xmlns:a16="http://schemas.microsoft.com/office/drawing/2014/main" id="{AF76318A-723E-D23D-B013-8060C643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6" y="5419765"/>
            <a:ext cx="2291900" cy="1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F9143-8A80-C6D4-0597-00385E9E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áreas vamos aprender?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A8C63-72B2-8E91-13A2-E06CA3C1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356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Aprenderemos os </a:t>
            </a:r>
            <a:r>
              <a:rPr lang="pt-BR" b="1" i="1" dirty="0"/>
              <a:t>fundamentos</a:t>
            </a:r>
            <a:r>
              <a:rPr lang="pt-BR" dirty="0"/>
              <a:t> de cada uma dessas áreas, mas apenas o </a:t>
            </a:r>
            <a:r>
              <a:rPr lang="pt-BR" b="1" i="1" dirty="0"/>
              <a:t>suficiente</a:t>
            </a:r>
            <a:r>
              <a:rPr lang="pt-BR" dirty="0"/>
              <a:t> para focarmos na construção de </a:t>
            </a:r>
            <a:r>
              <a:rPr lang="pt-BR" b="1" i="1" dirty="0"/>
              <a:t>aplicações de </a:t>
            </a:r>
            <a:r>
              <a:rPr lang="pt-BR" b="1" i="1" dirty="0" err="1"/>
              <a:t>TinyML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Trabalharemos na interseção dessas três áreas, levando em consideração algumas questões importantes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Como o ML pode viabilizar novas e interessantes aplicações práticas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?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são os desafios de implementar ML em dispositivos embarcados minúsculos e com recursos limitados? </a:t>
            </a:r>
            <a:endParaRPr lang="pt-B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dirty="0"/>
              <a:t>Temos que considerar problemas de latência (e.g., tempo para classificação de objetos em uma imagem) e restrições de bateria, processamento e memória.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Quais novos casos de uso podem ser habilitados com o uso de </a:t>
            </a:r>
            <a:r>
              <a:rPr lang="pt-BR" b="0" i="0" dirty="0" err="1">
                <a:effectLst/>
              </a:rPr>
              <a:t>TinyML</a:t>
            </a:r>
            <a:r>
              <a:rPr lang="pt-BR" b="0" i="0" dirty="0">
                <a:effectLst/>
              </a:rPr>
              <a:t>, que não eram possíveis antes?</a:t>
            </a:r>
            <a:endParaRPr lang="pt-BR" dirty="0"/>
          </a:p>
        </p:txBody>
      </p:sp>
      <p:pic>
        <p:nvPicPr>
          <p:cNvPr id="8194" name="Picture 2" descr="Gauge half Icon - Free PNG &amp; SVG 2440994 - Noun Project">
            <a:extLst>
              <a:ext uri="{FF2B5EF4-FFF2-40B4-BE49-F238E27FC236}">
                <a16:creationId xmlns:a16="http://schemas.microsoft.com/office/drawing/2014/main" id="{86F837F8-06DC-1EDB-094D-5A8CAE7FB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20519" r="7149" b="21072"/>
          <a:stretch/>
        </p:blipFill>
        <p:spPr bwMode="auto">
          <a:xfrm>
            <a:off x="8200004" y="5362586"/>
            <a:ext cx="1064755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one Battery Icon Vector Art, Icons, and Graphics for Free Download">
            <a:extLst>
              <a:ext uri="{FF2B5EF4-FFF2-40B4-BE49-F238E27FC236}">
                <a16:creationId xmlns:a16="http://schemas.microsoft.com/office/drawing/2014/main" id="{548C8DF2-9054-72B0-6773-8FF45E3F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5" t="23155" r="30371" b="23493"/>
          <a:stretch/>
        </p:blipFill>
        <p:spPr bwMode="auto">
          <a:xfrm>
            <a:off x="9500895" y="5362586"/>
            <a:ext cx="425361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pu - ícones de eletrônicos grátis">
            <a:extLst>
              <a:ext uri="{FF2B5EF4-FFF2-40B4-BE49-F238E27FC236}">
                <a16:creationId xmlns:a16="http://schemas.microsoft.com/office/drawing/2014/main" id="{34FE92FF-6697-3121-CA86-F9EF3D1A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93" y="5362586"/>
            <a:ext cx="719353" cy="7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mory Icon Gráfico por arus · Creative Fabrica">
            <a:extLst>
              <a:ext uri="{FF2B5EF4-FFF2-40B4-BE49-F238E27FC236}">
                <a16:creationId xmlns:a16="http://schemas.microsoft.com/office/drawing/2014/main" id="{AD6F2C69-B785-1091-672B-268363438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26018" r="29901" b="26314"/>
          <a:stretch/>
        </p:blipFill>
        <p:spPr bwMode="auto">
          <a:xfrm>
            <a:off x="11117883" y="5468350"/>
            <a:ext cx="643453" cy="5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BD83E79-A0B1-C5A5-AF63-4F31D57E4080}"/>
              </a:ext>
            </a:extLst>
          </p:cNvPr>
          <p:cNvGrpSpPr/>
          <p:nvPr/>
        </p:nvGrpSpPr>
        <p:grpSpPr>
          <a:xfrm>
            <a:off x="8227962" y="468994"/>
            <a:ext cx="3649575" cy="4477898"/>
            <a:chOff x="8151760" y="566968"/>
            <a:chExt cx="3649575" cy="447789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81CBBFD-8127-84BA-2E87-563A7EBB7091}"/>
                </a:ext>
              </a:extLst>
            </p:cNvPr>
            <p:cNvGrpSpPr/>
            <p:nvPr/>
          </p:nvGrpSpPr>
          <p:grpSpPr>
            <a:xfrm>
              <a:off x="8151760" y="566968"/>
              <a:ext cx="3609576" cy="4477898"/>
              <a:chOff x="6643163" y="1283253"/>
              <a:chExt cx="3609576" cy="447789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86A39609-5AF4-8637-7DF1-5B804FB4E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3163" y="231354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AE33FA00-5111-FF80-AFF0-DEFF7C5BF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0917" y="2318482"/>
                <a:ext cx="2121822" cy="21190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D182BD6-C6AA-E71B-7DEE-F4CE7836A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7040" y="3637151"/>
                <a:ext cx="2121822" cy="212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5B90241-EE6F-B333-04EA-D1C64D653022}"/>
                  </a:ext>
                </a:extLst>
              </p:cNvPr>
              <p:cNvSpPr txBox="1"/>
              <p:nvPr/>
            </p:nvSpPr>
            <p:spPr>
              <a:xfrm>
                <a:off x="7207420" y="3009357"/>
                <a:ext cx="85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chemeClr val="tx1"/>
                    </a:solidFill>
                  </a:rPr>
                  <a:t>Machine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Learning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4401CCF-81FF-2AAD-292C-15D2E970ECB3}"/>
                  </a:ext>
                </a:extLst>
              </p:cNvPr>
              <p:cNvSpPr txBox="1"/>
              <p:nvPr/>
            </p:nvSpPr>
            <p:spPr>
              <a:xfrm>
                <a:off x="7905312" y="4624127"/>
                <a:ext cx="10852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Aplicações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014DE71-4205-9188-3826-C1A41FC3123A}"/>
                  </a:ext>
                </a:extLst>
              </p:cNvPr>
              <p:cNvSpPr txBox="1"/>
              <p:nvPr/>
            </p:nvSpPr>
            <p:spPr>
              <a:xfrm>
                <a:off x="8809687" y="3063010"/>
                <a:ext cx="11569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tx1"/>
                    </a:solidFill>
                  </a:rPr>
                  <a:t>Sistemas Embarcados</a:t>
                </a: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4BB9C82-E359-9C7F-9FB2-08D07AFCC38F}"/>
                  </a:ext>
                </a:extLst>
              </p:cNvPr>
              <p:cNvSpPr/>
              <p:nvPr/>
            </p:nvSpPr>
            <p:spPr>
              <a:xfrm>
                <a:off x="8175625" y="3638550"/>
                <a:ext cx="549275" cy="498475"/>
              </a:xfrm>
              <a:custGeom>
                <a:avLst/>
                <a:gdLst>
                  <a:gd name="connsiteX0" fmla="*/ 0 w 549275"/>
                  <a:gd name="connsiteY0" fmla="*/ 31750 h 498475"/>
                  <a:gd name="connsiteX1" fmla="*/ 25400 w 549275"/>
                  <a:gd name="connsiteY1" fmla="*/ 117475 h 498475"/>
                  <a:gd name="connsiteX2" fmla="*/ 57150 w 549275"/>
                  <a:gd name="connsiteY2" fmla="*/ 193675 h 498475"/>
                  <a:gd name="connsiteX3" fmla="*/ 95250 w 549275"/>
                  <a:gd name="connsiteY3" fmla="*/ 263525 h 498475"/>
                  <a:gd name="connsiteX4" fmla="*/ 127000 w 549275"/>
                  <a:gd name="connsiteY4" fmla="*/ 314325 h 498475"/>
                  <a:gd name="connsiteX5" fmla="*/ 161925 w 549275"/>
                  <a:gd name="connsiteY5" fmla="*/ 374650 h 498475"/>
                  <a:gd name="connsiteX6" fmla="*/ 222250 w 549275"/>
                  <a:gd name="connsiteY6" fmla="*/ 438150 h 498475"/>
                  <a:gd name="connsiteX7" fmla="*/ 247650 w 549275"/>
                  <a:gd name="connsiteY7" fmla="*/ 466725 h 498475"/>
                  <a:gd name="connsiteX8" fmla="*/ 276225 w 549275"/>
                  <a:gd name="connsiteY8" fmla="*/ 498475 h 498475"/>
                  <a:gd name="connsiteX9" fmla="*/ 314325 w 549275"/>
                  <a:gd name="connsiteY9" fmla="*/ 460375 h 498475"/>
                  <a:gd name="connsiteX10" fmla="*/ 358775 w 549275"/>
                  <a:gd name="connsiteY10" fmla="*/ 409575 h 498475"/>
                  <a:gd name="connsiteX11" fmla="*/ 393700 w 549275"/>
                  <a:gd name="connsiteY11" fmla="*/ 349250 h 498475"/>
                  <a:gd name="connsiteX12" fmla="*/ 425450 w 549275"/>
                  <a:gd name="connsiteY12" fmla="*/ 301625 h 498475"/>
                  <a:gd name="connsiteX13" fmla="*/ 466725 w 549275"/>
                  <a:gd name="connsiteY13" fmla="*/ 234950 h 498475"/>
                  <a:gd name="connsiteX14" fmla="*/ 501650 w 549275"/>
                  <a:gd name="connsiteY14" fmla="*/ 165100 h 498475"/>
                  <a:gd name="connsiteX15" fmla="*/ 523875 w 549275"/>
                  <a:gd name="connsiteY15" fmla="*/ 104775 h 498475"/>
                  <a:gd name="connsiteX16" fmla="*/ 542925 w 549275"/>
                  <a:gd name="connsiteY16" fmla="*/ 50800 h 498475"/>
                  <a:gd name="connsiteX17" fmla="*/ 549275 w 549275"/>
                  <a:gd name="connsiteY17" fmla="*/ 31750 h 498475"/>
                  <a:gd name="connsiteX18" fmla="*/ 508000 w 549275"/>
                  <a:gd name="connsiteY18" fmla="*/ 22225 h 498475"/>
                  <a:gd name="connsiteX19" fmla="*/ 438150 w 549275"/>
                  <a:gd name="connsiteY19" fmla="*/ 12700 h 498475"/>
                  <a:gd name="connsiteX20" fmla="*/ 387350 w 549275"/>
                  <a:gd name="connsiteY20" fmla="*/ 6350 h 498475"/>
                  <a:gd name="connsiteX21" fmla="*/ 330200 w 549275"/>
                  <a:gd name="connsiteY21" fmla="*/ 3175 h 498475"/>
                  <a:gd name="connsiteX22" fmla="*/ 292100 w 549275"/>
                  <a:gd name="connsiteY22" fmla="*/ 0 h 498475"/>
                  <a:gd name="connsiteX23" fmla="*/ 219075 w 549275"/>
                  <a:gd name="connsiteY23" fmla="*/ 0 h 498475"/>
                  <a:gd name="connsiteX24" fmla="*/ 142875 w 549275"/>
                  <a:gd name="connsiteY24" fmla="*/ 9525 h 498475"/>
                  <a:gd name="connsiteX25" fmla="*/ 95250 w 549275"/>
                  <a:gd name="connsiteY25" fmla="*/ 12700 h 498475"/>
                  <a:gd name="connsiteX26" fmla="*/ 0 w 549275"/>
                  <a:gd name="connsiteY26" fmla="*/ 31750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49275" h="498475">
                    <a:moveTo>
                      <a:pt x="0" y="31750"/>
                    </a:moveTo>
                    <a:lnTo>
                      <a:pt x="25400" y="117475"/>
                    </a:lnTo>
                    <a:lnTo>
                      <a:pt x="57150" y="193675"/>
                    </a:lnTo>
                    <a:lnTo>
                      <a:pt x="95250" y="263525"/>
                    </a:lnTo>
                    <a:lnTo>
                      <a:pt x="127000" y="314325"/>
                    </a:lnTo>
                    <a:lnTo>
                      <a:pt x="161925" y="374650"/>
                    </a:lnTo>
                    <a:lnTo>
                      <a:pt x="222250" y="438150"/>
                    </a:lnTo>
                    <a:lnTo>
                      <a:pt x="247650" y="466725"/>
                    </a:lnTo>
                    <a:lnTo>
                      <a:pt x="276225" y="498475"/>
                    </a:lnTo>
                    <a:lnTo>
                      <a:pt x="314325" y="460375"/>
                    </a:lnTo>
                    <a:lnTo>
                      <a:pt x="358775" y="409575"/>
                    </a:lnTo>
                    <a:lnTo>
                      <a:pt x="393700" y="349250"/>
                    </a:lnTo>
                    <a:lnTo>
                      <a:pt x="425450" y="301625"/>
                    </a:lnTo>
                    <a:lnTo>
                      <a:pt x="466725" y="234950"/>
                    </a:lnTo>
                    <a:lnTo>
                      <a:pt x="501650" y="165100"/>
                    </a:lnTo>
                    <a:lnTo>
                      <a:pt x="523875" y="104775"/>
                    </a:lnTo>
                    <a:lnTo>
                      <a:pt x="542925" y="50800"/>
                    </a:lnTo>
                    <a:lnTo>
                      <a:pt x="549275" y="31750"/>
                    </a:lnTo>
                    <a:lnTo>
                      <a:pt x="508000" y="22225"/>
                    </a:lnTo>
                    <a:lnTo>
                      <a:pt x="438150" y="12700"/>
                    </a:lnTo>
                    <a:lnTo>
                      <a:pt x="387350" y="6350"/>
                    </a:lnTo>
                    <a:lnTo>
                      <a:pt x="330200" y="3175"/>
                    </a:lnTo>
                    <a:lnTo>
                      <a:pt x="292100" y="0"/>
                    </a:lnTo>
                    <a:lnTo>
                      <a:pt x="219075" y="0"/>
                    </a:lnTo>
                    <a:lnTo>
                      <a:pt x="142875" y="9525"/>
                    </a:lnTo>
                    <a:lnTo>
                      <a:pt x="95250" y="12700"/>
                    </a:lnTo>
                    <a:lnTo>
                      <a:pt x="0" y="317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Primeiros passos em AIoT utilizando TinyML em microcontroladores - MakerHero">
                <a:extLst>
                  <a:ext uri="{FF2B5EF4-FFF2-40B4-BE49-F238E27FC236}">
                    <a16:creationId xmlns:a16="http://schemas.microsoft.com/office/drawing/2014/main" id="{2259B5FA-3BCF-FDE7-7135-4DFEA1BC2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7" t="20397" r="41919" b="32488"/>
              <a:stretch/>
            </p:blipFill>
            <p:spPr bwMode="auto">
              <a:xfrm>
                <a:off x="8175625" y="1283253"/>
                <a:ext cx="678770" cy="92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45718E38-8B50-903D-CEE1-A08D6A80BA93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>
                <a:off x="8437748" y="2211699"/>
                <a:ext cx="10203" cy="1425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6EF1C49-41C8-DDD5-EF1B-F4599FF2B0F6}"/>
                </a:ext>
              </a:extLst>
            </p:cNvPr>
            <p:cNvSpPr txBox="1"/>
            <p:nvPr/>
          </p:nvSpPr>
          <p:spPr>
            <a:xfrm>
              <a:off x="10233583" y="650160"/>
              <a:ext cx="1567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TinyML</a:t>
              </a:r>
              <a:r>
                <a:rPr lang="pt-BR" sz="1400" dirty="0"/>
                <a:t> é a interação destas três áreas.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37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7B04-EDC8-506A-E372-8E3D2969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1030" name="Picture 6" descr="IoT: Number of devices worldwide from 2015 to 2025 [5]. | Download  Scientific Diagram">
            <a:extLst>
              <a:ext uri="{FF2B5EF4-FFF2-40B4-BE49-F238E27FC236}">
                <a16:creationId xmlns:a16="http://schemas.microsoft.com/office/drawing/2014/main" id="{F3F884FF-BCA3-0579-98F6-EACC2208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18" y="1659184"/>
            <a:ext cx="5041694" cy="34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F6DE8E-6C67-AF3C-84C2-40EB7C820E17}"/>
              </a:ext>
            </a:extLst>
          </p:cNvPr>
          <p:cNvSpPr txBox="1"/>
          <p:nvPr/>
        </p:nvSpPr>
        <p:spPr>
          <a:xfrm>
            <a:off x="915318" y="5253406"/>
            <a:ext cx="10715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Estima-se que teremos mais de 75 bilhões de dispositivos </a:t>
            </a:r>
            <a:r>
              <a:rPr lang="pt-BR" sz="2400" dirty="0" err="1"/>
              <a:t>IoT</a:t>
            </a:r>
            <a:r>
              <a:rPr lang="pt-BR" sz="2400" dirty="0"/>
              <a:t> até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grande maioria desses dispositivos estão equipados com microprocessadores  ou microcontroladores e (vários) sensores.</a:t>
            </a:r>
          </a:p>
        </p:txBody>
      </p:sp>
      <p:pic>
        <p:nvPicPr>
          <p:cNvPr id="1032" name="Picture 8" descr="Iot Devices Vector Art, Icons, and Graphics for Free Download">
            <a:extLst>
              <a:ext uri="{FF2B5EF4-FFF2-40B4-BE49-F238E27FC236}">
                <a16:creationId xmlns:a16="http://schemas.microsoft.com/office/drawing/2014/main" id="{23011677-7BE3-E698-3B45-D57CAE72B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7998" r="4807" b="9554"/>
          <a:stretch/>
        </p:blipFill>
        <p:spPr bwMode="auto">
          <a:xfrm>
            <a:off x="6507159" y="2163311"/>
            <a:ext cx="5123822" cy="25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3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D1E4-6A31-D6CC-6257-13E94DE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C6BA-24C9-8E94-403D-DCEE102A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976256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Hardware</a:t>
            </a:r>
          </a:p>
          <a:p>
            <a:pPr lvl="1"/>
            <a:r>
              <a:rPr lang="pt-BR" dirty="0"/>
              <a:t>Smartphones</a:t>
            </a:r>
          </a:p>
          <a:p>
            <a:pPr lvl="1"/>
            <a:r>
              <a:rPr lang="pt-BR" dirty="0"/>
              <a:t>Arduino Nano 33 BLE Sense</a:t>
            </a:r>
          </a:p>
          <a:p>
            <a:pPr lvl="1"/>
            <a:r>
              <a:rPr lang="pt-BR" dirty="0"/>
              <a:t>Sensores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Software</a:t>
            </a:r>
          </a:p>
          <a:p>
            <a:pPr lvl="1"/>
            <a:r>
              <a:rPr lang="pt-BR" b="1" dirty="0"/>
              <a:t>Biblioteca de ML</a:t>
            </a:r>
            <a:r>
              <a:rPr lang="pt-BR" dirty="0"/>
              <a:t>: </a:t>
            </a:r>
            <a:r>
              <a:rPr lang="pt-BR" dirty="0" err="1"/>
              <a:t>Tensorflow</a:t>
            </a:r>
            <a:r>
              <a:rPr lang="pt-BR" dirty="0"/>
              <a:t> (</a:t>
            </a:r>
            <a:r>
              <a:rPr lang="pt-BR" dirty="0" err="1"/>
              <a:t>TFLite</a:t>
            </a:r>
            <a:r>
              <a:rPr lang="pt-BR" dirty="0"/>
              <a:t> e </a:t>
            </a:r>
            <a:r>
              <a:rPr lang="pt-BR" dirty="0" err="1"/>
              <a:t>TFLite</a:t>
            </a:r>
            <a:r>
              <a:rPr lang="pt-BR" dirty="0"/>
              <a:t> Micro)</a:t>
            </a:r>
          </a:p>
          <a:p>
            <a:pPr lvl="1"/>
            <a:r>
              <a:rPr lang="pt-BR" b="1" dirty="0"/>
              <a:t>Ambientes de programação</a:t>
            </a:r>
            <a:r>
              <a:rPr lang="pt-BR" dirty="0"/>
              <a:t>: Google </a:t>
            </a:r>
            <a:r>
              <a:rPr lang="pt-BR" dirty="0" err="1"/>
              <a:t>Colab</a:t>
            </a:r>
            <a:r>
              <a:rPr lang="pt-BR" dirty="0"/>
              <a:t> (com </a:t>
            </a:r>
            <a:r>
              <a:rPr lang="pt-BR" dirty="0" err="1"/>
              <a:t>Jupyter</a:t>
            </a:r>
            <a:r>
              <a:rPr lang="pt-BR" dirty="0"/>
              <a:t> notebooks) e Arduino IDE.</a:t>
            </a:r>
          </a:p>
          <a:p>
            <a:pPr lvl="1"/>
            <a:r>
              <a:rPr lang="pt-BR" b="1" i="0" dirty="0">
                <a:effectLst/>
              </a:rPr>
              <a:t>Ambiente de desenvolvimento de ML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Edge Impulse Studio.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9218" name="Picture 2" descr="Software | Arduino">
            <a:extLst>
              <a:ext uri="{FF2B5EF4-FFF2-40B4-BE49-F238E27FC236}">
                <a16:creationId xmlns:a16="http://schemas.microsoft.com/office/drawing/2014/main" id="{FB528A69-874E-4322-FDAA-3E78F686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29" y="5551139"/>
            <a:ext cx="1994956" cy="10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dge Impulse - Edge AI and Vision Alliance">
            <a:extLst>
              <a:ext uri="{FF2B5EF4-FFF2-40B4-BE49-F238E27FC236}">
                <a16:creationId xmlns:a16="http://schemas.microsoft.com/office/drawing/2014/main" id="{8454BD14-D70D-5DE1-FDDF-F09AF67A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282" y="5551139"/>
            <a:ext cx="2357346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D183021D-45D1-98C1-E0F7-BABB81C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6814" r="11235" b="13839"/>
          <a:stretch/>
        </p:blipFill>
        <p:spPr bwMode="auto">
          <a:xfrm>
            <a:off x="6873487" y="4113140"/>
            <a:ext cx="1763772" cy="10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D60BD5F-98D8-20AD-7A86-2ECBB0084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18147" r="18585" b="19379"/>
          <a:stretch/>
        </p:blipFill>
        <p:spPr bwMode="auto">
          <a:xfrm>
            <a:off x="9032695" y="4237527"/>
            <a:ext cx="1438861" cy="8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rojeto Jupyter – Wikipédia, a enciclopédia livre">
            <a:extLst>
              <a:ext uri="{FF2B5EF4-FFF2-40B4-BE49-F238E27FC236}">
                <a16:creationId xmlns:a16="http://schemas.microsoft.com/office/drawing/2014/main" id="{2F173D25-FCBF-A4CE-E517-2B01BBE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13" y="4069446"/>
            <a:ext cx="1093172" cy="12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Vendas de smartphones crescem, Samsung lidera, Apple recupera e Huawei cai  mais | Mundo Conectado">
            <a:extLst>
              <a:ext uri="{FF2B5EF4-FFF2-40B4-BE49-F238E27FC236}">
                <a16:creationId xmlns:a16="http://schemas.microsoft.com/office/drawing/2014/main" id="{52BCDE8E-6A10-35DA-109B-9816735A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57" y="1979219"/>
            <a:ext cx="2882060" cy="13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Nano 33 BLE - Arduino | Mouser">
            <a:extLst>
              <a:ext uri="{FF2B5EF4-FFF2-40B4-BE49-F238E27FC236}">
                <a16:creationId xmlns:a16="http://schemas.microsoft.com/office/drawing/2014/main" id="{47E447D6-D985-62CF-083E-1C6E699EB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736" r="4789" b="4574"/>
          <a:stretch/>
        </p:blipFill>
        <p:spPr bwMode="auto">
          <a:xfrm>
            <a:off x="8540320" y="1964562"/>
            <a:ext cx="2046903" cy="1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rduCam OV7675 0,3MPx 640x480px 60fps - camera Botland - Robotic Shop">
            <a:extLst>
              <a:ext uri="{FF2B5EF4-FFF2-40B4-BE49-F238E27FC236}">
                <a16:creationId xmlns:a16="http://schemas.microsoft.com/office/drawing/2014/main" id="{69D1DE58-D266-4A1F-C442-0928381A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69" r="7778" b="10953"/>
          <a:stretch/>
        </p:blipFill>
        <p:spPr bwMode="auto">
          <a:xfrm>
            <a:off x="10659045" y="2132720"/>
            <a:ext cx="1284513" cy="11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3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4E259-4B2C-711E-6617-1B9E5493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kit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C6572-DF99-3F5F-F056-0ED4EDE5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kit contém:</a:t>
            </a:r>
          </a:p>
          <a:p>
            <a:pPr lvl="1"/>
            <a:r>
              <a:rPr lang="pt-BR" dirty="0"/>
              <a:t>1 x Arduino Nano 33 BLE Sense Lite</a:t>
            </a:r>
          </a:p>
          <a:p>
            <a:pPr lvl="1"/>
            <a:r>
              <a:rPr lang="pt-BR" dirty="0"/>
              <a:t>1 x Shield</a:t>
            </a:r>
          </a:p>
          <a:p>
            <a:pPr lvl="1"/>
            <a:r>
              <a:rPr lang="pt-BR" dirty="0"/>
              <a:t>1 x Câmera OV7675 </a:t>
            </a:r>
          </a:p>
          <a:p>
            <a:pPr lvl="1"/>
            <a:r>
              <a:rPr lang="pt-BR" dirty="0"/>
              <a:t>1 x Cabo USB 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42" name="Picture 2" descr="Tiny Machine Learning Kit - Arduino | Mouser">
            <a:extLst>
              <a:ext uri="{FF2B5EF4-FFF2-40B4-BE49-F238E27FC236}">
                <a16:creationId xmlns:a16="http://schemas.microsoft.com/office/drawing/2014/main" id="{CBCEFC76-4579-9E14-046B-C6929225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6488" r="2095" b="7798"/>
          <a:stretch/>
        </p:blipFill>
        <p:spPr bwMode="auto">
          <a:xfrm>
            <a:off x="7163085" y="180229"/>
            <a:ext cx="4839216" cy="31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Agrupar 10246">
            <a:extLst>
              <a:ext uri="{FF2B5EF4-FFF2-40B4-BE49-F238E27FC236}">
                <a16:creationId xmlns:a16="http://schemas.microsoft.com/office/drawing/2014/main" id="{8B55CF4E-4E75-9EEA-A692-D631197C586F}"/>
              </a:ext>
            </a:extLst>
          </p:cNvPr>
          <p:cNvGrpSpPr/>
          <p:nvPr/>
        </p:nvGrpSpPr>
        <p:grpSpPr>
          <a:xfrm>
            <a:off x="3909325" y="3429000"/>
            <a:ext cx="8389593" cy="3320540"/>
            <a:chOff x="4201425" y="2973888"/>
            <a:chExt cx="8389593" cy="332054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F243F13-EF73-8E58-449C-EA5FA487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27" t="5064" r="31962" b="24372"/>
            <a:stretch/>
          </p:blipFill>
          <p:spPr>
            <a:xfrm rot="16200000">
              <a:off x="6456565" y="2609159"/>
              <a:ext cx="1792438" cy="42840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8C3464-B84D-76A8-E2FD-B18BECBBDB2D}"/>
                </a:ext>
              </a:extLst>
            </p:cNvPr>
            <p:cNvSpPr txBox="1"/>
            <p:nvPr/>
          </p:nvSpPr>
          <p:spPr>
            <a:xfrm>
              <a:off x="9630103" y="4101812"/>
              <a:ext cx="296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solidFill>
                    <a:srgbClr val="FF0000"/>
                  </a:solidFill>
                </a:rPr>
                <a:t>Nordic</a:t>
              </a:r>
              <a:r>
                <a:rPr lang="pt-BR" sz="1200" b="1" dirty="0">
                  <a:solidFill>
                    <a:srgbClr val="FF0000"/>
                  </a:solidFill>
                </a:rPr>
                <a:t> </a:t>
              </a:r>
              <a:r>
                <a:rPr lang="pt-BR" sz="1200" b="1" dirty="0" err="1">
                  <a:solidFill>
                    <a:srgbClr val="FF0000"/>
                  </a:solidFill>
                </a:rPr>
                <a:t>nRF</a:t>
              </a:r>
              <a:r>
                <a:rPr lang="pt-BR" sz="1200" b="1" dirty="0">
                  <a:solidFill>
                    <a:srgbClr val="FF0000"/>
                  </a:solidFill>
                </a:rPr>
                <a:t> 52840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CPU: ARM </a:t>
              </a:r>
              <a:r>
                <a:rPr lang="pt-BR" sz="1200" b="1" dirty="0" err="1">
                  <a:solidFill>
                    <a:srgbClr val="FF0000"/>
                  </a:solidFill>
                </a:rPr>
                <a:t>Cortex</a:t>
              </a:r>
              <a:r>
                <a:rPr lang="pt-BR" sz="1200" b="1" dirty="0">
                  <a:solidFill>
                    <a:srgbClr val="FF0000"/>
                  </a:solidFill>
                </a:rPr>
                <a:t> M4 de 32 bits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Freq.: 64 MHz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FF0000"/>
                  </a:solidFill>
                </a:rPr>
                <a:t>Memória: </a:t>
              </a:r>
              <a:r>
                <a:rPr lang="en-US" sz="1200" b="1" i="0" dirty="0">
                  <a:solidFill>
                    <a:srgbClr val="FF0000"/>
                  </a:solidFill>
                  <a:effectLst/>
                </a:rPr>
                <a:t>1 MB de Flash e 256 KB RAM</a:t>
              </a:r>
              <a:endParaRPr lang="pt-BR" sz="1200" b="1" dirty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b="1" dirty="0" err="1">
                  <a:solidFill>
                    <a:srgbClr val="FF0000"/>
                  </a:solidFill>
                </a:rPr>
                <a:t>Protocols</a:t>
              </a:r>
              <a:r>
                <a:rPr lang="pt-BR" sz="1200" b="1" dirty="0">
                  <a:solidFill>
                    <a:srgbClr val="FF0000"/>
                  </a:solidFill>
                </a:rPr>
                <a:t>: BLE, NFC e </a:t>
              </a:r>
              <a:r>
                <a:rPr lang="pt-BR" sz="1200" b="1" dirty="0" err="1">
                  <a:solidFill>
                    <a:srgbClr val="FF0000"/>
                  </a:solidFill>
                </a:rPr>
                <a:t>Zigbee</a:t>
              </a:r>
              <a:endParaRPr 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4DF38F-0B3D-DA3D-F0BC-E22071E93967}"/>
                </a:ext>
              </a:extLst>
            </p:cNvPr>
            <p:cNvSpPr/>
            <p:nvPr/>
          </p:nvSpPr>
          <p:spPr>
            <a:xfrm>
              <a:off x="8029904" y="4354573"/>
              <a:ext cx="1012372" cy="897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C3280FC-541B-B6FB-7EB1-AA62BF043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47" y="4300145"/>
              <a:ext cx="524956" cy="2822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44F7DA8-6242-E4D5-7F6B-FF17A700CAD4}"/>
                </a:ext>
              </a:extLst>
            </p:cNvPr>
            <p:cNvSpPr txBox="1"/>
            <p:nvPr/>
          </p:nvSpPr>
          <p:spPr>
            <a:xfrm>
              <a:off x="9557655" y="3566748"/>
              <a:ext cx="107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</a:rPr>
                <a:t>LED RGB programável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F01C16-153C-19D3-9244-F9B603423004}"/>
                </a:ext>
              </a:extLst>
            </p:cNvPr>
            <p:cNvSpPr/>
            <p:nvPr/>
          </p:nvSpPr>
          <p:spPr>
            <a:xfrm>
              <a:off x="7723290" y="4295288"/>
              <a:ext cx="231043" cy="222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D1EDDBE-8AAA-CC76-25EA-3470E7D1160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992558" y="3797581"/>
              <a:ext cx="1565097" cy="497707"/>
            </a:xfrm>
            <a:prstGeom prst="straightConnector1">
              <a:avLst/>
            </a:pr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65A079-C8DA-FC0E-6A10-8E07995579BE}"/>
                </a:ext>
              </a:extLst>
            </p:cNvPr>
            <p:cNvSpPr txBox="1"/>
            <p:nvPr/>
          </p:nvSpPr>
          <p:spPr>
            <a:xfrm>
              <a:off x="9499842" y="5601931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7030A0"/>
                  </a:solidFill>
                </a:rPr>
                <a:t>Microfone digital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15ABC6A-6277-5B3B-8A4C-11704F944117}"/>
                </a:ext>
              </a:extLst>
            </p:cNvPr>
            <p:cNvSpPr/>
            <p:nvPr/>
          </p:nvSpPr>
          <p:spPr>
            <a:xfrm>
              <a:off x="7377789" y="5117475"/>
              <a:ext cx="257451" cy="2225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372141C-E74A-6E84-E940-EFD81866863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798848" y="4882756"/>
              <a:ext cx="1731036" cy="938714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3BCF99-EF57-20E1-7F82-15BA35110F89}"/>
                </a:ext>
              </a:extLst>
            </p:cNvPr>
            <p:cNvSpPr txBox="1"/>
            <p:nvPr/>
          </p:nvSpPr>
          <p:spPr>
            <a:xfrm>
              <a:off x="8161998" y="5832763"/>
              <a:ext cx="85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50"/>
                  </a:solidFill>
                </a:rPr>
                <a:t>Sensor de pressão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6D798D9-78C3-0462-1B82-71D3768ADA0A}"/>
                </a:ext>
              </a:extLst>
            </p:cNvPr>
            <p:cNvSpPr/>
            <p:nvPr/>
          </p:nvSpPr>
          <p:spPr>
            <a:xfrm>
              <a:off x="7617901" y="4676696"/>
              <a:ext cx="361893" cy="2060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0E4C5F6-85D6-24B0-CF63-0D5138856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06514" y="5375736"/>
              <a:ext cx="723086" cy="548532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6B7AFE2D-BAA4-C814-DE0B-69C811686A31}"/>
                </a:ext>
              </a:extLst>
            </p:cNvPr>
            <p:cNvSpPr txBox="1"/>
            <p:nvPr/>
          </p:nvSpPr>
          <p:spPr>
            <a:xfrm>
              <a:off x="7326865" y="2973888"/>
              <a:ext cx="2398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1"/>
                  </a:solidFill>
                </a:rPr>
                <a:t>Sensores de movimento, vibração e orientação (acelerômetro, giroscópio e magnetômetro) </a:t>
              </a: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7DF784A4-D92C-4436-C98A-C2937CBF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655" y="3325354"/>
              <a:ext cx="156704" cy="96993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913BC1-063E-FB22-F391-B78D7E4A1D61}"/>
                </a:ext>
              </a:extLst>
            </p:cNvPr>
            <p:cNvSpPr/>
            <p:nvPr/>
          </p:nvSpPr>
          <p:spPr>
            <a:xfrm>
              <a:off x="7155260" y="4307988"/>
              <a:ext cx="384790" cy="3002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6829EC0-C1FA-0391-9477-DA22C7512186}"/>
                </a:ext>
              </a:extLst>
            </p:cNvPr>
            <p:cNvSpPr txBox="1"/>
            <p:nvPr/>
          </p:nvSpPr>
          <p:spPr>
            <a:xfrm>
              <a:off x="5165867" y="3118421"/>
              <a:ext cx="1860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/>
                  </a:solidFill>
                </a:rPr>
                <a:t>Sensores de proximidade, luminosidade, cor e gesto.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8912813-1A19-27F8-C9E3-2B696CC0051B}"/>
                </a:ext>
              </a:extLst>
            </p:cNvPr>
            <p:cNvSpPr/>
            <p:nvPr/>
          </p:nvSpPr>
          <p:spPr>
            <a:xfrm>
              <a:off x="7326460" y="4665599"/>
              <a:ext cx="257451" cy="23366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98749E6-23E4-D33D-FFCC-1571ED254831}"/>
                </a:ext>
              </a:extLst>
            </p:cNvPr>
            <p:cNvCxnSpPr>
              <a:cxnSpLocks/>
              <a:stCxn id="40" idx="2"/>
              <a:endCxn id="41" idx="1"/>
            </p:cNvCxnSpPr>
            <p:nvPr/>
          </p:nvCxnSpPr>
          <p:spPr>
            <a:xfrm>
              <a:off x="6096000" y="3580086"/>
              <a:ext cx="1230460" cy="1202347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B53EC6E-AC10-D00A-ED0F-F992745943FF}"/>
                </a:ext>
              </a:extLst>
            </p:cNvPr>
            <p:cNvSpPr txBox="1"/>
            <p:nvPr/>
          </p:nvSpPr>
          <p:spPr>
            <a:xfrm>
              <a:off x="5857340" y="5798039"/>
              <a:ext cx="1084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4">
                      <a:lumMod val="75000"/>
                    </a:schemeClr>
                  </a:solidFill>
                </a:rPr>
                <a:t>LED laranja programável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62C2446-7D08-DDC9-E207-FB0F707A0F41}"/>
                </a:ext>
              </a:extLst>
            </p:cNvPr>
            <p:cNvSpPr/>
            <p:nvPr/>
          </p:nvSpPr>
          <p:spPr>
            <a:xfrm>
              <a:off x="5352834" y="5209621"/>
              <a:ext cx="200820" cy="1661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29F7C94F-9498-BD35-74AA-F1EA4AD0D9C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5453244" y="5375736"/>
              <a:ext cx="530954" cy="546495"/>
            </a:xfrm>
            <a:prstGeom prst="straightConnector1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52389E0-7017-85C3-0A7B-78EE7817DE73}"/>
                </a:ext>
              </a:extLst>
            </p:cNvPr>
            <p:cNvSpPr txBox="1"/>
            <p:nvPr/>
          </p:nvSpPr>
          <p:spPr>
            <a:xfrm>
              <a:off x="4344925" y="5602832"/>
              <a:ext cx="85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92D050"/>
                  </a:solidFill>
                </a:rPr>
                <a:t>Porta </a:t>
              </a:r>
              <a:r>
                <a:rPr lang="pt-BR" sz="1200" b="1" dirty="0" err="1">
                  <a:solidFill>
                    <a:srgbClr val="92D050"/>
                  </a:solidFill>
                </a:rPr>
                <a:t>micro-USB</a:t>
              </a:r>
              <a:endParaRPr lang="pt-BR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1346F759-CF5E-191E-D223-5AD4FE92EBDD}"/>
                </a:ext>
              </a:extLst>
            </p:cNvPr>
            <p:cNvSpPr/>
            <p:nvPr/>
          </p:nvSpPr>
          <p:spPr>
            <a:xfrm>
              <a:off x="5147913" y="4426548"/>
              <a:ext cx="638096" cy="70033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B9D93D9E-C8DC-7779-6A02-45F288D10C6A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4773882" y="4608241"/>
              <a:ext cx="374031" cy="994591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240" name="CaixaDeTexto 10239">
              <a:extLst>
                <a:ext uri="{FF2B5EF4-FFF2-40B4-BE49-F238E27FC236}">
                  <a16:creationId xmlns:a16="http://schemas.microsoft.com/office/drawing/2014/main" id="{ACEA0CA7-6084-9663-E30A-A26E85D127F1}"/>
                </a:ext>
              </a:extLst>
            </p:cNvPr>
            <p:cNvSpPr txBox="1"/>
            <p:nvPr/>
          </p:nvSpPr>
          <p:spPr>
            <a:xfrm>
              <a:off x="4201425" y="4175740"/>
              <a:ext cx="930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Power LED</a:t>
              </a:r>
            </a:p>
            <a:p>
              <a:pPr algn="ctr"/>
              <a:r>
                <a:rPr lang="pt-BR" sz="1200" b="1" dirty="0">
                  <a:solidFill>
                    <a:srgbClr val="DF1F56"/>
                  </a:solidFill>
                </a:rPr>
                <a:t>(verde)</a:t>
              </a:r>
            </a:p>
          </p:txBody>
        </p:sp>
        <p:sp>
          <p:nvSpPr>
            <p:cNvPr id="10241" name="Retângulo 10240">
              <a:extLst>
                <a:ext uri="{FF2B5EF4-FFF2-40B4-BE49-F238E27FC236}">
                  <a16:creationId xmlns:a16="http://schemas.microsoft.com/office/drawing/2014/main" id="{B79850C3-2C6A-39E1-8866-4764A9FA7DD1}"/>
                </a:ext>
              </a:extLst>
            </p:cNvPr>
            <p:cNvSpPr/>
            <p:nvPr/>
          </p:nvSpPr>
          <p:spPr>
            <a:xfrm>
              <a:off x="5329973" y="4116572"/>
              <a:ext cx="242105" cy="129319"/>
            </a:xfrm>
            <a:prstGeom prst="rect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243" name="Conector de Seta Reta 10242">
              <a:extLst>
                <a:ext uri="{FF2B5EF4-FFF2-40B4-BE49-F238E27FC236}">
                  <a16:creationId xmlns:a16="http://schemas.microsoft.com/office/drawing/2014/main" id="{307FACED-D395-31EB-9CE0-3FFAEFAA0FFD}"/>
                </a:ext>
              </a:extLst>
            </p:cNvPr>
            <p:cNvCxnSpPr>
              <a:cxnSpLocks/>
              <a:stCxn id="10241" idx="1"/>
            </p:cNvCxnSpPr>
            <p:nvPr/>
          </p:nvCxnSpPr>
          <p:spPr>
            <a:xfrm flipH="1">
              <a:off x="4967781" y="4181232"/>
              <a:ext cx="362192" cy="225340"/>
            </a:xfrm>
            <a:prstGeom prst="straightConnector1">
              <a:avLst/>
            </a:prstGeom>
            <a:noFill/>
            <a:ln w="28575">
              <a:solidFill>
                <a:srgbClr val="DF1F5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248" name="AutoShape 6">
            <a:extLst>
              <a:ext uri="{FF2B5EF4-FFF2-40B4-BE49-F238E27FC236}">
                <a16:creationId xmlns:a16="http://schemas.microsoft.com/office/drawing/2014/main" id="{A32630F5-5EA5-4872-BFC4-197B23B5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51" name="Picture 8">
            <a:extLst>
              <a:ext uri="{FF2B5EF4-FFF2-40B4-BE49-F238E27FC236}">
                <a16:creationId xmlns:a16="http://schemas.microsoft.com/office/drawing/2014/main" id="{1AB89BD5-FD3F-013F-5BFB-862DE11A0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1925" r="14082" b="21925"/>
          <a:stretch/>
        </p:blipFill>
        <p:spPr bwMode="auto">
          <a:xfrm>
            <a:off x="822495" y="4265320"/>
            <a:ext cx="1914901" cy="14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CaixaDeTexto 10252">
            <a:extLst>
              <a:ext uri="{FF2B5EF4-FFF2-40B4-BE49-F238E27FC236}">
                <a16:creationId xmlns:a16="http://schemas.microsoft.com/office/drawing/2014/main" id="{DD86C9DC-7535-71FA-102C-57F3E4D7319A}"/>
              </a:ext>
            </a:extLst>
          </p:cNvPr>
          <p:cNvSpPr txBox="1"/>
          <p:nvPr/>
        </p:nvSpPr>
        <p:spPr>
          <a:xfrm>
            <a:off x="17740" y="5641544"/>
            <a:ext cx="3995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</a:rPr>
              <a:t>Câmera de 0.3 MP</a:t>
            </a:r>
            <a:endParaRPr lang="pt-BR" sz="1200" b="1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Resoluções (pixels)</a:t>
            </a:r>
            <a:r>
              <a:rPr lang="pt-BR" sz="1200" b="0" i="0" dirty="0">
                <a:effectLst/>
              </a:rPr>
              <a:t>: 640x480 (VGA), 320x240 (QVGA) e 160x120 (QQVGA)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dirty="0">
                <a:effectLst/>
              </a:rPr>
              <a:t>Frames por segundo</a:t>
            </a:r>
            <a:r>
              <a:rPr lang="pt-BR" sz="1200" b="0" i="0" dirty="0">
                <a:effectLst/>
              </a:rPr>
              <a:t>: 30 (VGA), 60 (QVGA) e 240 (QQVGA)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009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8125E-9E8E-A17C-0760-17C0488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 práticas</a:t>
            </a:r>
          </a:p>
        </p:txBody>
      </p:sp>
      <p:pic>
        <p:nvPicPr>
          <p:cNvPr id="12294" name="Picture 6" descr="The Future is Touchless: Radical Gesture Control Powered by Radar and tinyML  | Imagimob">
            <a:extLst>
              <a:ext uri="{FF2B5EF4-FFF2-40B4-BE49-F238E27FC236}">
                <a16:creationId xmlns:a16="http://schemas.microsoft.com/office/drawing/2014/main" id="{0769FBAF-7605-C8DB-E3CD-7C3A0430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0" y="3696664"/>
            <a:ext cx="2153960" cy="12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CF1C0EA-6FA0-4CCC-9010-FCAEF6E417D9}"/>
              </a:ext>
            </a:extLst>
          </p:cNvPr>
          <p:cNvGrpSpPr/>
          <p:nvPr/>
        </p:nvGrpSpPr>
        <p:grpSpPr>
          <a:xfrm>
            <a:off x="954312" y="1604760"/>
            <a:ext cx="1369788" cy="1325563"/>
            <a:chOff x="4265613" y="1578925"/>
            <a:chExt cx="1830387" cy="1790490"/>
          </a:xfrm>
        </p:grpSpPr>
        <p:pic>
          <p:nvPicPr>
            <p:cNvPr id="12296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97B2DD54-DE0C-14EC-2929-D945E2CD0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8704" r="53112" b="14096"/>
            <a:stretch/>
          </p:blipFill>
          <p:spPr bwMode="auto">
            <a:xfrm>
              <a:off x="4406900" y="1578925"/>
              <a:ext cx="1558925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ctivity Recognition in Android — Still, Walking, Running, Driving and much  more">
              <a:extLst>
                <a:ext uri="{FF2B5EF4-FFF2-40B4-BE49-F238E27FC236}">
                  <a16:creationId xmlns:a16="http://schemas.microsoft.com/office/drawing/2014/main" id="{BC2A5D8E-695D-9830-3B50-138AE648B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0" t="48704" r="2715" b="14096"/>
            <a:stretch/>
          </p:blipFill>
          <p:spPr bwMode="auto">
            <a:xfrm>
              <a:off x="4265613" y="2474170"/>
              <a:ext cx="1830387" cy="89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C340BBE2-0680-2746-EA34-3776A15F4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7" y="1717051"/>
            <a:ext cx="1173678" cy="1506221"/>
          </a:xfrm>
          <a:prstGeom prst="rect">
            <a:avLst/>
          </a:prstGeom>
        </p:spPr>
      </p:pic>
      <p:pic>
        <p:nvPicPr>
          <p:cNvPr id="12298" name="Picture 10" descr="10 Papers You Should Read to Understand Image Classification in the Deep  Learning Era | by Imaginaire AI | Towards Data Science">
            <a:extLst>
              <a:ext uri="{FF2B5EF4-FFF2-40B4-BE49-F238E27FC236}">
                <a16:creationId xmlns:a16="http://schemas.microsoft.com/office/drawing/2014/main" id="{935BD11B-1ACD-C57D-7C88-68077AE3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4521" r="1338" b="10562"/>
          <a:stretch/>
        </p:blipFill>
        <p:spPr bwMode="auto">
          <a:xfrm>
            <a:off x="3259974" y="3844217"/>
            <a:ext cx="2684040" cy="11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AECC94-D589-3893-7BAF-B5BB686D48D2}"/>
              </a:ext>
            </a:extLst>
          </p:cNvPr>
          <p:cNvSpPr txBox="1"/>
          <p:nvPr/>
        </p:nvSpPr>
        <p:spPr>
          <a:xfrm>
            <a:off x="8796100" y="2784551"/>
            <a:ext cx="257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Visual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wake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words</a:t>
            </a:r>
            <a:endParaRPr lang="pt-BR" sz="1400" b="1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2FB3B86-1180-5B08-6DF3-BADE30E37841}"/>
              </a:ext>
            </a:extLst>
          </p:cNvPr>
          <p:cNvGrpSpPr/>
          <p:nvPr/>
        </p:nvGrpSpPr>
        <p:grpSpPr>
          <a:xfrm>
            <a:off x="8833983" y="1523740"/>
            <a:ext cx="2519817" cy="1228815"/>
            <a:chOff x="5190462" y="3739769"/>
            <a:chExt cx="4713500" cy="19756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33526E-5069-26E5-41E9-BBD4F43A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r="2831" b="59095"/>
            <a:stretch/>
          </p:blipFill>
          <p:spPr>
            <a:xfrm>
              <a:off x="5190462" y="3739769"/>
              <a:ext cx="2356750" cy="197561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2800CFE8-9CB9-30B1-D518-4639B44B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79" t="59142" r="2831" b="565"/>
            <a:stretch/>
          </p:blipFill>
          <p:spPr>
            <a:xfrm>
              <a:off x="7547212" y="3740642"/>
              <a:ext cx="2356750" cy="1946067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2496909-ABA7-36AD-9982-99B229E9EA39}"/>
              </a:ext>
            </a:extLst>
          </p:cNvPr>
          <p:cNvSpPr txBox="1"/>
          <p:nvPr/>
        </p:nvSpPr>
        <p:spPr>
          <a:xfrm>
            <a:off x="796613" y="2938439"/>
            <a:ext cx="1584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movimento ou atividade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B8ECAF8-8B02-2348-05C9-5F00DC355164}"/>
              </a:ext>
            </a:extLst>
          </p:cNvPr>
          <p:cNvGrpSpPr/>
          <p:nvPr/>
        </p:nvGrpSpPr>
        <p:grpSpPr>
          <a:xfrm>
            <a:off x="3259974" y="1665287"/>
            <a:ext cx="2491260" cy="1699532"/>
            <a:chOff x="2768144" y="1604364"/>
            <a:chExt cx="2983090" cy="1950956"/>
          </a:xfrm>
        </p:grpSpPr>
        <p:pic>
          <p:nvPicPr>
            <p:cNvPr id="12292" name="Picture 4" descr="GitHub - DHI/tsod: Anomaly Detection for time series data">
              <a:extLst>
                <a:ext uri="{FF2B5EF4-FFF2-40B4-BE49-F238E27FC236}">
                  <a16:creationId xmlns:a16="http://schemas.microsoft.com/office/drawing/2014/main" id="{18AD592E-A3D7-D548-85C5-BDE9C25AED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541"/>
            <a:stretch/>
          </p:blipFill>
          <p:spPr bwMode="auto">
            <a:xfrm>
              <a:off x="2768144" y="2133659"/>
              <a:ext cx="2183469" cy="142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A sustainable and cost efficient approach to contactless machine failure  detection - BALTIC INDUSTRY">
              <a:extLst>
                <a:ext uri="{FF2B5EF4-FFF2-40B4-BE49-F238E27FC236}">
                  <a16:creationId xmlns:a16="http://schemas.microsoft.com/office/drawing/2014/main" id="{AB481657-7347-4F2A-7D09-2558509A4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987" y="1604364"/>
              <a:ext cx="1580247" cy="87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E499D1-93C3-FEDF-3575-7B56E83A2F1B}"/>
              </a:ext>
            </a:extLst>
          </p:cNvPr>
          <p:cNvSpPr txBox="1"/>
          <p:nvPr/>
        </p:nvSpPr>
        <p:spPr>
          <a:xfrm>
            <a:off x="3067194" y="3349026"/>
            <a:ext cx="2684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Detecção/previsão de anomalias</a:t>
            </a:r>
            <a:endParaRPr lang="pt-BR" sz="14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1FD510-59AA-AF6E-99DD-7D22F509CD85}"/>
              </a:ext>
            </a:extLst>
          </p:cNvPr>
          <p:cNvSpPr txBox="1"/>
          <p:nvPr/>
        </p:nvSpPr>
        <p:spPr>
          <a:xfrm>
            <a:off x="6396085" y="3156697"/>
            <a:ext cx="1688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 err="1">
                <a:solidFill>
                  <a:srgbClr val="374151"/>
                </a:solidFill>
                <a:effectLst/>
              </a:rPr>
              <a:t>Keyword</a:t>
            </a:r>
            <a:r>
              <a:rPr lang="pt-BR" sz="1400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sz="1400" b="1" i="0" dirty="0" err="1">
                <a:solidFill>
                  <a:srgbClr val="374151"/>
                </a:solidFill>
                <a:effectLst/>
              </a:rPr>
              <a:t>spotting</a:t>
            </a:r>
            <a:endParaRPr lang="pt-BR" sz="14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F10BB-BC0C-6758-04B9-98D50C2DAD04}"/>
              </a:ext>
            </a:extLst>
          </p:cNvPr>
          <p:cNvSpPr txBox="1"/>
          <p:nvPr/>
        </p:nvSpPr>
        <p:spPr>
          <a:xfrm>
            <a:off x="3157880" y="5037290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imagens</a:t>
            </a:r>
            <a:endParaRPr lang="pt-BR" sz="1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8C89151-94F6-D9E9-4803-1BFAB4F2A464}"/>
              </a:ext>
            </a:extLst>
          </p:cNvPr>
          <p:cNvSpPr txBox="1"/>
          <p:nvPr/>
        </p:nvSpPr>
        <p:spPr>
          <a:xfrm>
            <a:off x="6542102" y="4976845"/>
            <a:ext cx="308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rgbClr val="374151"/>
                </a:solidFill>
                <a:effectLst/>
              </a:rPr>
              <a:t>Classificação de gestos</a:t>
            </a:r>
            <a:endParaRPr lang="pt-BR" sz="1400" b="1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E871C71-FFC2-8FC4-202C-D7593431B347}"/>
              </a:ext>
            </a:extLst>
          </p:cNvPr>
          <p:cNvGrpSpPr/>
          <p:nvPr/>
        </p:nvGrpSpPr>
        <p:grpSpPr>
          <a:xfrm>
            <a:off x="1572054" y="5596117"/>
            <a:ext cx="8917158" cy="1199770"/>
            <a:chOff x="796613" y="5654707"/>
            <a:chExt cx="8917158" cy="1199770"/>
          </a:xfrm>
        </p:grpSpPr>
        <p:pic>
          <p:nvPicPr>
            <p:cNvPr id="29" name="Picture 4" descr="Edge Impulse - Edge AI and Vision Alliance">
              <a:extLst>
                <a:ext uri="{FF2B5EF4-FFF2-40B4-BE49-F238E27FC236}">
                  <a16:creationId xmlns:a16="http://schemas.microsoft.com/office/drawing/2014/main" id="{BFA7B68A-DCD8-4AC5-7D90-181A27694D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08"/>
            <a:stretch/>
          </p:blipFill>
          <p:spPr bwMode="auto">
            <a:xfrm>
              <a:off x="4607931" y="5654707"/>
              <a:ext cx="916818" cy="117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206C4AFC-2DB5-E119-A82A-ADF7CE2D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18147" r="18585" b="19379"/>
            <a:stretch/>
          </p:blipFill>
          <p:spPr bwMode="auto">
            <a:xfrm>
              <a:off x="1986796" y="5858930"/>
              <a:ext cx="1203168" cy="7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rojeto Jupyter – Wikipédia, a enciclopédia livre">
              <a:extLst>
                <a:ext uri="{FF2B5EF4-FFF2-40B4-BE49-F238E27FC236}">
                  <a16:creationId xmlns:a16="http://schemas.microsoft.com/office/drawing/2014/main" id="{AABF2B7D-D129-0961-67C1-DA7917B2B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13" y="5810648"/>
              <a:ext cx="745055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ensorFlow - Wikipedia">
              <a:extLst>
                <a:ext uri="{FF2B5EF4-FFF2-40B4-BE49-F238E27FC236}">
                  <a16:creationId xmlns:a16="http://schemas.microsoft.com/office/drawing/2014/main" id="{E7D47A3E-5A8E-8C8F-BC74-5092842CA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6816" r="36413" b="48512"/>
            <a:stretch/>
          </p:blipFill>
          <p:spPr bwMode="auto">
            <a:xfrm>
              <a:off x="3555703" y="5911976"/>
              <a:ext cx="686489" cy="63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Nano 33 BLE - Arduino | Mouser">
              <a:extLst>
                <a:ext uri="{FF2B5EF4-FFF2-40B4-BE49-F238E27FC236}">
                  <a16:creationId xmlns:a16="http://schemas.microsoft.com/office/drawing/2014/main" id="{993D6270-E034-16F0-1BA3-100CF93D2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5736" r="4789" b="4574"/>
            <a:stretch/>
          </p:blipFill>
          <p:spPr bwMode="auto">
            <a:xfrm>
              <a:off x="6585015" y="5654707"/>
              <a:ext cx="1671107" cy="1199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ArduCam OV7675 0,3MPx 640x480px 60fps - camera Botland - Robotic Shop">
              <a:extLst>
                <a:ext uri="{FF2B5EF4-FFF2-40B4-BE49-F238E27FC236}">
                  <a16:creationId xmlns:a16="http://schemas.microsoft.com/office/drawing/2014/main" id="{4E73A754-AC81-35C3-E101-98AF43B7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 t="11269" r="7778" b="10953"/>
            <a:stretch/>
          </p:blipFill>
          <p:spPr bwMode="auto">
            <a:xfrm>
              <a:off x="8777771" y="5847706"/>
              <a:ext cx="936000" cy="85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inal de Adição 35">
              <a:extLst>
                <a:ext uri="{FF2B5EF4-FFF2-40B4-BE49-F238E27FC236}">
                  <a16:creationId xmlns:a16="http://schemas.microsoft.com/office/drawing/2014/main" id="{63766C61-6A62-00D4-BDFE-8B88518983F3}"/>
                </a:ext>
              </a:extLst>
            </p:cNvPr>
            <p:cNvSpPr/>
            <p:nvPr/>
          </p:nvSpPr>
          <p:spPr>
            <a:xfrm>
              <a:off x="1605417" y="6192780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Sinal de Adição 36">
              <a:extLst>
                <a:ext uri="{FF2B5EF4-FFF2-40B4-BE49-F238E27FC236}">
                  <a16:creationId xmlns:a16="http://schemas.microsoft.com/office/drawing/2014/main" id="{EF3489D7-1DA5-EDB6-052B-1C370D5C1EC2}"/>
                </a:ext>
              </a:extLst>
            </p:cNvPr>
            <p:cNvSpPr/>
            <p:nvPr/>
          </p:nvSpPr>
          <p:spPr>
            <a:xfrm>
              <a:off x="3193618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inal de Adição 37">
              <a:extLst>
                <a:ext uri="{FF2B5EF4-FFF2-40B4-BE49-F238E27FC236}">
                  <a16:creationId xmlns:a16="http://schemas.microsoft.com/office/drawing/2014/main" id="{775DE564-1D9E-462C-6417-627092B0C7EE}"/>
                </a:ext>
              </a:extLst>
            </p:cNvPr>
            <p:cNvSpPr/>
            <p:nvPr/>
          </p:nvSpPr>
          <p:spPr>
            <a:xfrm>
              <a:off x="4171711" y="6179885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0BAF6F1-D392-DD69-791B-D1403752DE95}"/>
                </a:ext>
              </a:extLst>
            </p:cNvPr>
            <p:cNvSpPr/>
            <p:nvPr/>
          </p:nvSpPr>
          <p:spPr>
            <a:xfrm>
              <a:off x="5732455" y="6008754"/>
              <a:ext cx="644853" cy="459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inal de Adição 39">
              <a:extLst>
                <a:ext uri="{FF2B5EF4-FFF2-40B4-BE49-F238E27FC236}">
                  <a16:creationId xmlns:a16="http://schemas.microsoft.com/office/drawing/2014/main" id="{1089E2F4-F1CB-40A2-F1E2-A745A4DEAB71}"/>
                </a:ext>
              </a:extLst>
            </p:cNvPr>
            <p:cNvSpPr/>
            <p:nvPr/>
          </p:nvSpPr>
          <p:spPr>
            <a:xfrm>
              <a:off x="8303012" y="6139361"/>
              <a:ext cx="288000" cy="28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EA597913-1037-7B8D-120B-6D36F526980F}"/>
              </a:ext>
            </a:extLst>
          </p:cNvPr>
          <p:cNvSpPr/>
          <p:nvPr/>
        </p:nvSpPr>
        <p:spPr>
          <a:xfrm rot="16200000">
            <a:off x="6045543" y="38514"/>
            <a:ext cx="415405" cy="1083009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CD3EBA-F028-A36E-9FB3-1C4C0F10BC07}"/>
              </a:ext>
            </a:extLst>
          </p:cNvPr>
          <p:cNvSpPr txBox="1"/>
          <p:nvPr/>
        </p:nvSpPr>
        <p:spPr>
          <a:xfrm>
            <a:off x="622934" y="3688366"/>
            <a:ext cx="193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acelerômetro, giroscópio, magnetômetro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FFF6A-9567-A702-5C19-CE656918DF52}"/>
              </a:ext>
            </a:extLst>
          </p:cNvPr>
          <p:cNvSpPr txBox="1"/>
          <p:nvPr/>
        </p:nvSpPr>
        <p:spPr>
          <a:xfrm>
            <a:off x="5791888" y="4679908"/>
            <a:ext cx="716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FC3FB6-08A0-4000-4393-42BB50AAB37C}"/>
              </a:ext>
            </a:extLst>
          </p:cNvPr>
          <p:cNvSpPr txBox="1"/>
          <p:nvPr/>
        </p:nvSpPr>
        <p:spPr>
          <a:xfrm>
            <a:off x="9205531" y="4638291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C3F8C-3D4D-4D82-813C-CBCF4646473A}"/>
              </a:ext>
            </a:extLst>
          </p:cNvPr>
          <p:cNvSpPr txBox="1"/>
          <p:nvPr/>
        </p:nvSpPr>
        <p:spPr>
          <a:xfrm>
            <a:off x="5132751" y="2570938"/>
            <a:ext cx="1266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Sensores: câmera e/ou acelerômetro.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7287D-28B5-8E8C-DB9A-A7A65C8EF856}"/>
              </a:ext>
            </a:extLst>
          </p:cNvPr>
          <p:cNvSpPr txBox="1"/>
          <p:nvPr/>
        </p:nvSpPr>
        <p:spPr>
          <a:xfrm>
            <a:off x="7732780" y="3136821"/>
            <a:ext cx="126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microfone.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328723-444C-C17A-EEF2-90460529B6A0}"/>
              </a:ext>
            </a:extLst>
          </p:cNvPr>
          <p:cNvSpPr txBox="1"/>
          <p:nvPr/>
        </p:nvSpPr>
        <p:spPr>
          <a:xfrm>
            <a:off x="10734022" y="2965088"/>
            <a:ext cx="1266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B050"/>
                </a:solidFill>
              </a:rPr>
              <a:t>Sensor: câmera.</a:t>
            </a:r>
          </a:p>
        </p:txBody>
      </p:sp>
    </p:spTree>
    <p:extLst>
      <p:ext uri="{BB962C8B-B14F-4D97-AF65-F5344CB8AC3E}">
        <p14:creationId xmlns:p14="http://schemas.microsoft.com/office/powerpoint/2010/main" val="377648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4684C-1159-4F88-A2B1-6BABEDE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32B31-D382-41FF-BB6B-2ABDD322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8915"/>
            <a:ext cx="11157155" cy="520908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[1] Daniel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Situnayake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Warden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TinyML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Lite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Ultra-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-Power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Microcontrollers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1st ed., O'Reilly Media, 2019.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[2]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Aurélien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Géron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Hands-On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Scikit-Learn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Concepts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, Tools,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Techniques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Build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Intelligent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Systems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1st ed., O'Reilly Media, 2017.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[3] Agus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Kurniawan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"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Arduino Nano 33 BLE Sense: Step-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-Step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Projects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Beginners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",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Apress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2020.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[4] Stuart Russell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Peter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Norvig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Artificial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Modern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Approach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Prentice Hall Series in Artificial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Intelligence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3rd ed., 2015.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[5] Ian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Goodfellow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Yoshua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Bengio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Aaron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Courville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. “</a:t>
            </a:r>
            <a:r>
              <a:rPr lang="pt-BR" sz="2400" b="0" i="1" u="none" strike="noStrike" dirty="0" err="1">
                <a:solidFill>
                  <a:srgbClr val="000000"/>
                </a:solidFill>
                <a:effectLst/>
              </a:rPr>
              <a:t>Deep</a:t>
            </a:r>
            <a:r>
              <a:rPr lang="pt-BR" sz="2400" b="0" i="1" u="none" strike="noStrike" dirty="0">
                <a:solidFill>
                  <a:srgbClr val="000000"/>
                </a:solidFill>
                <a:effectLst/>
              </a:rPr>
              <a:t> Learning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MIT Press, 2016.</a:t>
            </a:r>
            <a:endParaRPr lang="pt-BR" sz="2400" b="0" dirty="0">
              <a:effectLst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[6]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Hakima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Chaouchi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“The Internet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Things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Connecting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2010. </a:t>
            </a:r>
            <a:endParaRPr lang="pt-B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[7]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Jun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Zheng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 Abbas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Jamalipour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“Wireless Sensor Networks: A Networking Perspective”, </a:t>
            </a:r>
            <a:r>
              <a:rPr lang="pt-BR" sz="2400" b="0" i="0" u="none" strike="noStrike" dirty="0" err="1">
                <a:solidFill>
                  <a:srgbClr val="000000"/>
                </a:solidFill>
                <a:effectLst/>
              </a:rPr>
              <a:t>Wiley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</a:rPr>
              <a:t>, 2009.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solidFill>
                  <a:srgbClr val="000000"/>
                </a:solidFill>
              </a:rPr>
              <a:t>[8]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Coleção de livros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Avisos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04419" cy="5032376"/>
          </a:xfrm>
        </p:spPr>
        <p:txBody>
          <a:bodyPr>
            <a:normAutofit/>
          </a:bodyPr>
          <a:lstStyle/>
          <a:p>
            <a:r>
              <a:rPr lang="pt-BR" dirty="0"/>
              <a:t>Todo material do curso está disponível no GitHub: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https://github.com/zz4fap/tp557-iot-ml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Colab</a:t>
            </a:r>
            <a:r>
              <a:rPr lang="pt-BR" dirty="0"/>
              <a:t> + Python Crash </a:t>
            </a:r>
            <a:r>
              <a:rPr lang="pt-BR" dirty="0" err="1"/>
              <a:t>Course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https://www.youtube.com/watch?v=inN8seMm7UI&amp;ab_channel=TensorFlow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https://www.youtube.com/watch?v=pq4NNIYar9o&amp;list=PLRc6ZYt68prVXAhwY1JD6DFc3BJGmJriq&amp;pp=gAQBiAQB</a:t>
            </a:r>
            <a:endParaRPr lang="pt-BR" dirty="0"/>
          </a:p>
          <a:p>
            <a:r>
              <a:rPr lang="pt-BR" dirty="0"/>
              <a:t>Introdução ao </a:t>
            </a:r>
            <a:r>
              <a:rPr lang="pt-BR" dirty="0" err="1"/>
              <a:t>TensorFlow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https://www.youtube.com/watch?v=yjprpOoH5c8&amp;ab_channel=TensorFlow</a:t>
            </a:r>
            <a:endParaRPr lang="pt-BR" dirty="0"/>
          </a:p>
          <a:p>
            <a:r>
              <a:rPr lang="pt-BR" dirty="0"/>
              <a:t>Horário de Atendimento</a:t>
            </a:r>
          </a:p>
          <a:p>
            <a:pPr lvl="1"/>
            <a:r>
              <a:rPr lang="pt-BR" dirty="0"/>
              <a:t>Todas as quartas-feiras das 17:30 às 18:30.</a:t>
            </a:r>
          </a:p>
          <a:p>
            <a:pPr lvl="1"/>
            <a:r>
              <a:rPr lang="pt-BR" dirty="0"/>
              <a:t>Presencialmente ou remotamente.</a:t>
            </a:r>
          </a:p>
        </p:txBody>
      </p:sp>
    </p:spTree>
    <p:extLst>
      <p:ext uri="{BB962C8B-B14F-4D97-AF65-F5344CB8AC3E}">
        <p14:creationId xmlns:p14="http://schemas.microsoft.com/office/powerpoint/2010/main" val="141290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3510D-EEF0-5281-CEA3-54B96562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Ideias para projetos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9CCD8-4422-02AE-6C95-8958F9AA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50696" cy="503237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2"/>
              </a:rPr>
              <a:t>Identificação de falhas em rolamentos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3"/>
              </a:rPr>
              <a:t>Identificação de doenças respiratórias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4"/>
              </a:rPr>
              <a:t>Detectando falhas em automóveis através de seu som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5"/>
              </a:rPr>
              <a:t>Identificação de pragas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6"/>
              </a:rPr>
              <a:t>Identificação de posturas incorretas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hlinkClick r:id="rId7"/>
              </a:rPr>
              <a:t>Inspeção automática de qualidade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Classificador de Vogais em Libras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Detecção de doença pulmonar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Detecção de algarismos em hidrômetros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Detecção de Roncos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Detecção de tumores cancerígenos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3"/>
              </a:rPr>
              <a:t>Detecção e prevenção de abalos sísmicos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dirty="0">
                <a:solidFill>
                  <a:srgbClr val="1F2328"/>
                </a:solidFill>
                <a:latin typeface="-apple-system"/>
                <a:hlinkClick r:id="rId14"/>
              </a:rPr>
              <a:t>Detecção de incêndios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5"/>
              </a:rPr>
              <a:t>Detecção de COVID através da tosse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6"/>
              </a:rPr>
              <a:t>Detecção do uso de máscaras</a:t>
            </a:r>
            <a:endParaRPr lang="pt-B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Personal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  <a:hlinkClick r:id="rId17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  <a:hlinkClick r:id="rId17"/>
              </a:rPr>
              <a:t>Trainer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33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Introdução</a:t>
            </a:r>
            <a:r>
              <a:rPr lang="pt-BR" dirty="0"/>
              <a:t>”</a:t>
            </a:r>
          </a:p>
          <a:p>
            <a:r>
              <a:rPr lang="pt-BR" dirty="0"/>
              <a:t>Exercícios de programação em Python.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4841C-4299-2191-5C73-93786EC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59D579-05D4-754A-483A-8159851A296C}"/>
              </a:ext>
            </a:extLst>
          </p:cNvPr>
          <p:cNvSpPr/>
          <p:nvPr/>
        </p:nvSpPr>
        <p:spPr>
          <a:xfrm>
            <a:off x="1257645" y="1917962"/>
            <a:ext cx="1938968" cy="1916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BIG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4AC299-C65E-8012-7173-DBCB5EC027DC}"/>
              </a:ext>
            </a:extLst>
          </p:cNvPr>
          <p:cNvSpPr/>
          <p:nvPr/>
        </p:nvSpPr>
        <p:spPr>
          <a:xfrm>
            <a:off x="4512954" y="2348715"/>
            <a:ext cx="1000698" cy="9584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SMALL</a:t>
            </a:r>
            <a:endParaRPr lang="pt-BR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5BD67E-AAA3-EBBF-2808-E96858602BF6}"/>
              </a:ext>
            </a:extLst>
          </p:cNvPr>
          <p:cNvSpPr>
            <a:spLocks noChangeAspect="1"/>
          </p:cNvSpPr>
          <p:nvPr/>
        </p:nvSpPr>
        <p:spPr>
          <a:xfrm>
            <a:off x="9984451" y="2790045"/>
            <a:ext cx="216015" cy="2160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622FF-E792-CC24-CE67-2491AD048C3E}"/>
              </a:ext>
            </a:extLst>
          </p:cNvPr>
          <p:cNvSpPr txBox="1"/>
          <p:nvPr/>
        </p:nvSpPr>
        <p:spPr>
          <a:xfrm>
            <a:off x="869414" y="5538072"/>
            <a:ext cx="10848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400" dirty="0"/>
              <a:t>Se comparados com servidores, equipados com dezenas de CPUs e </a:t>
            </a:r>
            <a:r>
              <a:rPr lang="pt-BR" sz="2400" dirty="0" err="1"/>
              <a:t>GPUs</a:t>
            </a:r>
            <a:r>
              <a:rPr lang="pt-BR" sz="2400" dirty="0"/>
              <a:t>, os processadores e microcontroladores desses dispositivos são muito menores, consomem muito menos energia e são mais baratos, devido a alta demanda.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6E21B3-272D-C86A-74CC-113F56E5F61E}"/>
              </a:ext>
            </a:extLst>
          </p:cNvPr>
          <p:cNvSpPr txBox="1"/>
          <p:nvPr/>
        </p:nvSpPr>
        <p:spPr>
          <a:xfrm>
            <a:off x="1092392" y="4066659"/>
            <a:ext cx="210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NVIDIA Ampere A100</a:t>
            </a:r>
          </a:p>
          <a:p>
            <a:pPr algn="ctr"/>
            <a:r>
              <a:rPr lang="pt-BR" sz="1600" dirty="0" err="1"/>
              <a:t>Graphics</a:t>
            </a:r>
            <a:r>
              <a:rPr lang="pt-BR" sz="1600" dirty="0"/>
              <a:t> </a:t>
            </a:r>
            <a:r>
              <a:rPr lang="pt-BR" sz="1600" dirty="0" err="1"/>
              <a:t>Processing</a:t>
            </a:r>
            <a:r>
              <a:rPr lang="pt-BR" sz="1600" dirty="0"/>
              <a:t> Unit (GPU)</a:t>
            </a:r>
          </a:p>
          <a:p>
            <a:pPr algn="ctr"/>
            <a:r>
              <a:rPr lang="pt-BR" sz="1600" dirty="0"/>
              <a:t>400 Watts</a:t>
            </a:r>
          </a:p>
          <a:p>
            <a:pPr algn="ctr"/>
            <a:r>
              <a:rPr lang="pt-BR" sz="1600" dirty="0"/>
              <a:t>826 mm</a:t>
            </a:r>
            <a:r>
              <a:rPr lang="pt-BR" sz="1600" baseline="30000" dirty="0"/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40C744-9DD5-5037-A010-F972A265AB02}"/>
              </a:ext>
            </a:extLst>
          </p:cNvPr>
          <p:cNvSpPr txBox="1"/>
          <p:nvPr/>
        </p:nvSpPr>
        <p:spPr>
          <a:xfrm>
            <a:off x="3831001" y="3438593"/>
            <a:ext cx="2381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A12 (iPhone)</a:t>
            </a:r>
          </a:p>
          <a:p>
            <a:pPr algn="ctr"/>
            <a:r>
              <a:rPr lang="pt-BR" sz="1600" dirty="0"/>
              <a:t>System </a:t>
            </a:r>
            <a:r>
              <a:rPr lang="pt-BR" sz="1600" dirty="0" err="1"/>
              <a:t>on</a:t>
            </a:r>
            <a:r>
              <a:rPr lang="pt-BR" sz="1600" dirty="0"/>
              <a:t> a chip (</a:t>
            </a:r>
            <a:r>
              <a:rPr lang="pt-BR" sz="1600" dirty="0" err="1"/>
              <a:t>SoC</a:t>
            </a:r>
            <a:r>
              <a:rPr lang="pt-BR" sz="1600" dirty="0"/>
              <a:t>): CPUs, GPU e </a:t>
            </a:r>
            <a:r>
              <a:rPr lang="pt-BR" sz="1600" dirty="0" err="1"/>
              <a:t>Video</a:t>
            </a:r>
            <a:r>
              <a:rPr lang="pt-BR" sz="1600" dirty="0"/>
              <a:t> Codec</a:t>
            </a:r>
          </a:p>
          <a:p>
            <a:pPr algn="ctr"/>
            <a:r>
              <a:rPr lang="pt-BR" sz="1600" dirty="0"/>
              <a:t>3.64 Watts</a:t>
            </a:r>
          </a:p>
          <a:p>
            <a:pPr algn="ctr"/>
            <a:r>
              <a:rPr lang="pt-BR" sz="1600" dirty="0"/>
              <a:t>83 mm</a:t>
            </a:r>
            <a:r>
              <a:rPr lang="pt-BR" sz="1600" baseline="30000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B48836-F0B5-8D90-BE19-F533355B6DF7}"/>
              </a:ext>
            </a:extLst>
          </p:cNvPr>
          <p:cNvSpPr>
            <a:spLocks/>
          </p:cNvSpPr>
          <p:nvPr/>
        </p:nvSpPr>
        <p:spPr>
          <a:xfrm>
            <a:off x="7341683" y="2541507"/>
            <a:ext cx="572400" cy="5728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/>
              <a:t>SMALLER</a:t>
            </a:r>
            <a:endParaRPr lang="pt-BR" sz="6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3657CC-D24E-7FCF-9E61-DA5AFDBCF734}"/>
              </a:ext>
            </a:extLst>
          </p:cNvPr>
          <p:cNvSpPr txBox="1"/>
          <p:nvPr/>
        </p:nvSpPr>
        <p:spPr>
          <a:xfrm>
            <a:off x="6519391" y="3234732"/>
            <a:ext cx="22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Apple APL0778 (iWatch)</a:t>
            </a:r>
          </a:p>
          <a:p>
            <a:pPr algn="ctr"/>
            <a:r>
              <a:rPr lang="pt-BR" sz="1600" dirty="0" err="1"/>
              <a:t>Application</a:t>
            </a:r>
            <a:r>
              <a:rPr lang="pt-BR" sz="1600" dirty="0"/>
              <a:t> Processor Unit (APU): CPU+GPU</a:t>
            </a:r>
          </a:p>
          <a:p>
            <a:pPr algn="ctr"/>
            <a:r>
              <a:rPr lang="pt-BR" sz="1600" dirty="0"/>
              <a:t>&lt; 0.78 Watts</a:t>
            </a:r>
          </a:p>
          <a:p>
            <a:pPr algn="ctr"/>
            <a:r>
              <a:rPr lang="pt-BR" sz="1600" dirty="0"/>
              <a:t>32 mm</a:t>
            </a:r>
            <a:r>
              <a:rPr lang="pt-BR" sz="1600" baseline="30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BFF026-C988-8298-D60E-73137C7C9172}"/>
              </a:ext>
            </a:extLst>
          </p:cNvPr>
          <p:cNvSpPr txBox="1"/>
          <p:nvPr/>
        </p:nvSpPr>
        <p:spPr>
          <a:xfrm>
            <a:off x="9767460" y="2378381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Tiny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/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err="1"/>
                  <a:t>Syntiant</a:t>
                </a:r>
                <a:r>
                  <a:rPr lang="pt-BR" sz="1600" dirty="0"/>
                  <a:t> NDP100</a:t>
                </a:r>
              </a:p>
              <a:p>
                <a:pPr algn="ctr"/>
                <a:r>
                  <a:rPr lang="pt-BR" sz="1600" dirty="0"/>
                  <a:t>Neural </a:t>
                </a:r>
                <a:r>
                  <a:rPr lang="pt-BR" sz="1600" dirty="0" err="1"/>
                  <a:t>Decision</a:t>
                </a:r>
                <a:r>
                  <a:rPr lang="pt-BR" sz="1600" dirty="0"/>
                  <a:t> Processor (NDP)</a:t>
                </a:r>
              </a:p>
              <a:p>
                <a:pPr algn="ctr"/>
                <a:r>
                  <a:rPr lang="pt-BR" sz="1600" dirty="0"/>
                  <a:t>140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1600" dirty="0"/>
                  <a:t>Watts</a:t>
                </a:r>
              </a:p>
              <a:p>
                <a:pPr algn="ctr"/>
                <a:r>
                  <a:rPr lang="pt-BR" sz="1600" dirty="0"/>
                  <a:t>2.52 mm</a:t>
                </a:r>
                <a:r>
                  <a:rPr lang="pt-BR" sz="1600" baseline="30000" dirty="0"/>
                  <a:t>2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6F4CBF0-1590-725E-12CE-046A2A37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217" y="3187096"/>
                <a:ext cx="2098484" cy="1323439"/>
              </a:xfrm>
              <a:prstGeom prst="rect">
                <a:avLst/>
              </a:prstGeom>
              <a:blipFill>
                <a:blip r:embed="rId3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0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46696-12F2-61EF-7A75-4297F04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D82CF-BED8-F616-3136-FEF0AD9F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9" y="1563734"/>
            <a:ext cx="6073593" cy="5294266"/>
          </a:xfrm>
        </p:spPr>
        <p:txBody>
          <a:bodyPr>
            <a:normAutofit/>
          </a:bodyPr>
          <a:lstStyle/>
          <a:p>
            <a:r>
              <a:rPr lang="pt-BR" dirty="0"/>
              <a:t>O baixíssimo consumo de energia possibilita que os dispositivos: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Funcionem por longos períodos de tempo sem trocar a bateria (e.g., anos);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executem aplicações “</a:t>
            </a:r>
            <a:r>
              <a:rPr lang="pt-BR" i="1" dirty="0"/>
              <a:t>Always </a:t>
            </a:r>
            <a:r>
              <a:rPr lang="pt-BR" i="1" dirty="0" err="1"/>
              <a:t>On</a:t>
            </a:r>
            <a:r>
              <a:rPr lang="pt-BR" dirty="0"/>
              <a:t>”: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Aplicação constantemente ativa e monitorando o ambiente ao seu redor, coletando informações, as processando e respondendo em tempo real, sem interrupção.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b="0" i="0" dirty="0">
                <a:effectLst/>
                <a:latin typeface="Söhne"/>
              </a:rPr>
              <a:t>Característica muito importante em dispositivos que exigem monitoramento constante, como sistemas de segurança, monitoramento de saúde, sistemas de automação industrial ou dispositivos de assistência virtual.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9515-D316-FF09-11A5-BF032941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62" y="4704966"/>
            <a:ext cx="2638626" cy="1566067"/>
          </a:xfrm>
          <a:prstGeom prst="rect">
            <a:avLst/>
          </a:prstGeom>
        </p:spPr>
      </p:pic>
      <p:pic>
        <p:nvPicPr>
          <p:cNvPr id="2050" name="Picture 2" descr="Em dez anos, hidrelétricas perderão espaço na geração de energia para solar  e eólica - Jornal O Globo">
            <a:extLst>
              <a:ext uri="{FF2B5EF4-FFF2-40B4-BE49-F238E27FC236}">
                <a16:creationId xmlns:a16="http://schemas.microsoft.com/office/drawing/2014/main" id="{D57912AE-0F96-03AE-FE6F-2E1F6463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96" y="1781381"/>
            <a:ext cx="2610111" cy="15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6F2E5C56-E896-A113-1566-E4D63BED93FF}"/>
              </a:ext>
            </a:extLst>
          </p:cNvPr>
          <p:cNvSpPr/>
          <p:nvPr/>
        </p:nvSpPr>
        <p:spPr>
          <a:xfrm>
            <a:off x="2504569" y="3678907"/>
            <a:ext cx="970282" cy="78456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E5FBC5-5D08-8B79-1ED4-280193F5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4" y="1810980"/>
            <a:ext cx="2293821" cy="15364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41C41E-44E1-AAE4-BBBA-8C9E99EC8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4" t="7138"/>
          <a:stretch/>
        </p:blipFill>
        <p:spPr>
          <a:xfrm>
            <a:off x="90903" y="3005393"/>
            <a:ext cx="604061" cy="505160"/>
          </a:xfrm>
          <a:prstGeom prst="rect">
            <a:avLst/>
          </a:prstGeom>
        </p:spPr>
      </p:pic>
      <p:sp>
        <p:nvSpPr>
          <p:cNvPr id="14" name="Sinal de Adição 13">
            <a:extLst>
              <a:ext uri="{FF2B5EF4-FFF2-40B4-BE49-F238E27FC236}">
                <a16:creationId xmlns:a16="http://schemas.microsoft.com/office/drawing/2014/main" id="{E9D4FB93-64A8-35E9-B9C0-3F4EF7B2B1D7}"/>
              </a:ext>
            </a:extLst>
          </p:cNvPr>
          <p:cNvSpPr>
            <a:spLocks noChangeAspect="1"/>
          </p:cNvSpPr>
          <p:nvPr/>
        </p:nvSpPr>
        <p:spPr>
          <a:xfrm>
            <a:off x="2807937" y="2382899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Freescale makes the world's smallest ARM controller chip even tinier |  Engadget">
            <a:extLst>
              <a:ext uri="{FF2B5EF4-FFF2-40B4-BE49-F238E27FC236}">
                <a16:creationId xmlns:a16="http://schemas.microsoft.com/office/drawing/2014/main" id="{6D25CEC9-7945-E928-01F1-0623AB85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" y="5235418"/>
            <a:ext cx="925148" cy="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 33 BLE - Arduino | Mouser">
            <a:extLst>
              <a:ext uri="{FF2B5EF4-FFF2-40B4-BE49-F238E27FC236}">
                <a16:creationId xmlns:a16="http://schemas.microsoft.com/office/drawing/2014/main" id="{5389FEB4-2D8F-529D-FB73-67499C698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936" r="5152" b="7894"/>
          <a:stretch/>
        </p:blipFill>
        <p:spPr bwMode="auto">
          <a:xfrm>
            <a:off x="553477" y="4778105"/>
            <a:ext cx="2023845" cy="14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E07A2B83-D560-9217-CC86-8764D9F0DBF9}"/>
              </a:ext>
            </a:extLst>
          </p:cNvPr>
          <p:cNvSpPr>
            <a:spLocks noChangeAspect="1"/>
          </p:cNvSpPr>
          <p:nvPr/>
        </p:nvSpPr>
        <p:spPr>
          <a:xfrm>
            <a:off x="2705112" y="5325998"/>
            <a:ext cx="327852" cy="324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4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4FFB-D93C-597D-9494-B2775A5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0E6030-7E83-E3BE-D0C1-7D6F17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286" cy="70507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Dispositivos </a:t>
            </a:r>
            <a:r>
              <a:rPr lang="pt-BR" dirty="0" err="1"/>
              <a:t>IoT</a:t>
            </a:r>
            <a:r>
              <a:rPr lang="pt-BR" dirty="0"/>
              <a:t>, também chamados de </a:t>
            </a:r>
            <a:r>
              <a:rPr lang="pt-BR" b="1" i="1" dirty="0" err="1"/>
              <a:t>endpoints</a:t>
            </a:r>
            <a:r>
              <a:rPr lang="pt-BR" dirty="0"/>
              <a:t>, possuem muitas vezes uma grande variedade de sensores!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A6EB51-2786-CBB9-9209-CD1D96CC85CB}"/>
              </a:ext>
            </a:extLst>
          </p:cNvPr>
          <p:cNvSpPr/>
          <p:nvPr/>
        </p:nvSpPr>
        <p:spPr>
          <a:xfrm>
            <a:off x="1317173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movimento</a:t>
            </a:r>
          </a:p>
          <a:p>
            <a:pPr algn="ctr"/>
            <a:r>
              <a:rPr lang="pt-BR" sz="1600" dirty="0"/>
              <a:t>Giroscópios, radares (e.g., </a:t>
            </a:r>
            <a:r>
              <a:rPr lang="pt-BR" sz="1600" dirty="0" err="1"/>
              <a:t>LiDAR</a:t>
            </a:r>
            <a:r>
              <a:rPr lang="pt-BR" sz="1600" dirty="0"/>
              <a:t>), magnetômetros, acelerômetros.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E80B00-DC45-9863-F348-BBC79418B748}"/>
              </a:ext>
            </a:extLst>
          </p:cNvPr>
          <p:cNvSpPr/>
          <p:nvPr/>
        </p:nvSpPr>
        <p:spPr>
          <a:xfrm>
            <a:off x="4561116" y="2552019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acústicos</a:t>
            </a:r>
          </a:p>
          <a:p>
            <a:pPr algn="ctr"/>
            <a:r>
              <a:rPr lang="pt-BR" sz="1600" dirty="0"/>
              <a:t>Microfones, ultrassônicos, vibrômetros, </a:t>
            </a:r>
            <a:r>
              <a:rPr lang="pt-BR" sz="1600" dirty="0" err="1"/>
              <a:t>geofones</a:t>
            </a:r>
            <a:r>
              <a:rPr lang="pt-BR" sz="1600" dirty="0"/>
              <a:t>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B67006-C578-226D-F9A5-A05843B0EBEA}"/>
              </a:ext>
            </a:extLst>
          </p:cNvPr>
          <p:cNvSpPr/>
          <p:nvPr/>
        </p:nvSpPr>
        <p:spPr>
          <a:xfrm>
            <a:off x="7805059" y="258445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ambientais</a:t>
            </a:r>
          </a:p>
          <a:p>
            <a:pPr algn="ctr"/>
            <a:r>
              <a:rPr lang="pt-BR" sz="1600" dirty="0"/>
              <a:t>Temperatura, humidade, pressão, </a:t>
            </a:r>
            <a:r>
              <a:rPr lang="pt-BR" sz="1600" dirty="0" err="1"/>
              <a:t>infra-vermelho</a:t>
            </a:r>
            <a:r>
              <a:rPr lang="pt-BR" sz="1600"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C33564-A76F-93DB-6F5B-8EE1EABAFB3C}"/>
              </a:ext>
            </a:extLst>
          </p:cNvPr>
          <p:cNvSpPr/>
          <p:nvPr/>
        </p:nvSpPr>
        <p:spPr>
          <a:xfrm>
            <a:off x="1317173" y="40145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toque</a:t>
            </a:r>
          </a:p>
          <a:p>
            <a:pPr algn="ctr"/>
            <a:r>
              <a:rPr lang="pt-BR" sz="1600" dirty="0"/>
              <a:t>Capacitivos, Resistivos.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6E16F8-FFA3-C7BB-4739-D165896433B9}"/>
              </a:ext>
            </a:extLst>
          </p:cNvPr>
          <p:cNvSpPr/>
          <p:nvPr/>
        </p:nvSpPr>
        <p:spPr>
          <a:xfrm>
            <a:off x="4545468" y="40107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imagem</a:t>
            </a:r>
          </a:p>
          <a:p>
            <a:pPr algn="ctr"/>
            <a:r>
              <a:rPr lang="pt-BR" sz="1600" dirty="0"/>
              <a:t>Térmicos, RGB, </a:t>
            </a:r>
            <a:r>
              <a:rPr lang="pt-BR" sz="1600" dirty="0" err="1"/>
              <a:t>LiDAR</a:t>
            </a:r>
            <a:r>
              <a:rPr lang="pt-BR" sz="1600" dirty="0"/>
              <a:t>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0F2DC8-F713-4113-1207-883B58C6A85F}"/>
              </a:ext>
            </a:extLst>
          </p:cNvPr>
          <p:cNvSpPr/>
          <p:nvPr/>
        </p:nvSpPr>
        <p:spPr>
          <a:xfrm>
            <a:off x="7805059" y="4006851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biométricos</a:t>
            </a:r>
          </a:p>
          <a:p>
            <a:pPr algn="ctr"/>
            <a:r>
              <a:rPr lang="pt-BR" sz="1600" dirty="0"/>
              <a:t>impressão digital, batimento cardíaco, glicose.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4633CC9-7BD1-1050-083B-B17AAA9502D9}"/>
              </a:ext>
            </a:extLst>
          </p:cNvPr>
          <p:cNvSpPr/>
          <p:nvPr/>
        </p:nvSpPr>
        <p:spPr>
          <a:xfrm>
            <a:off x="2933701" y="5331505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força</a:t>
            </a:r>
          </a:p>
          <a:p>
            <a:pPr algn="ctr"/>
            <a:r>
              <a:rPr lang="pt-BR" sz="1600" dirty="0"/>
              <a:t>Pressão, deformação/tensão.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3C1DBF-E801-9D6B-22E2-AD53B7061D61}"/>
              </a:ext>
            </a:extLst>
          </p:cNvPr>
          <p:cNvSpPr/>
          <p:nvPr/>
        </p:nvSpPr>
        <p:spPr>
          <a:xfrm>
            <a:off x="6362702" y="5360760"/>
            <a:ext cx="2884714" cy="1132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Sensores de rotação</a:t>
            </a:r>
          </a:p>
          <a:p>
            <a:pPr algn="ctr"/>
            <a:r>
              <a:rPr lang="pt-BR" sz="1600" dirty="0" err="1"/>
              <a:t>Encoders</a:t>
            </a:r>
            <a:r>
              <a:rPr lang="pt-BR" sz="1600" dirty="0"/>
              <a:t>, potenciômetros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770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C2BD8-04F5-9C79-537F-EA006B37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C1E9AD-56FA-ED6A-AF81-145570B6F4FF}"/>
              </a:ext>
            </a:extLst>
          </p:cNvPr>
          <p:cNvSpPr txBox="1"/>
          <p:nvPr/>
        </p:nvSpPr>
        <p:spPr>
          <a:xfrm>
            <a:off x="469632" y="5276549"/>
            <a:ext cx="11570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E se nós pudéssemos executar aplicações Always-</a:t>
            </a:r>
            <a:r>
              <a:rPr lang="pt-BR" sz="2400" b="1" i="1" dirty="0" err="1"/>
              <a:t>On</a:t>
            </a:r>
            <a:r>
              <a:rPr lang="pt-BR" sz="2400" b="1" i="1" dirty="0"/>
              <a:t> baseadas em inteligência artificial (IA), mais especificamente </a:t>
            </a:r>
            <a:r>
              <a:rPr lang="pt-BR" sz="2400" b="1" i="1" dirty="0" err="1"/>
              <a:t>machine</a:t>
            </a:r>
            <a:r>
              <a:rPr lang="pt-BR" sz="2400" b="1" i="1" dirty="0"/>
              <a:t> </a:t>
            </a:r>
            <a:r>
              <a:rPr lang="pt-BR" sz="2400" b="1" i="1" dirty="0" err="1"/>
              <a:t>learning</a:t>
            </a:r>
            <a:r>
              <a:rPr lang="pt-BR" sz="2400" b="1" i="1" dirty="0"/>
              <a:t> (ML), nesses dispositivos?</a:t>
            </a:r>
          </a:p>
          <a:p>
            <a:pPr algn="ctr"/>
            <a:endParaRPr lang="pt-BR" sz="2400" b="1" i="1" dirty="0"/>
          </a:p>
          <a:p>
            <a:pPr algn="ctr"/>
            <a:r>
              <a:rPr lang="pt-BR" sz="2400" b="1" i="1" dirty="0">
                <a:solidFill>
                  <a:srgbClr val="00B050"/>
                </a:solidFill>
              </a:rPr>
              <a:t>O que poderíamos fazer?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B835D-3562-47A7-7422-EFE1CEF2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2" y="1543931"/>
            <a:ext cx="4387327" cy="29387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A7375-837E-F779-4D49-A8C6237F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7138"/>
          <a:stretch/>
        </p:blipFill>
        <p:spPr>
          <a:xfrm>
            <a:off x="381497" y="3849411"/>
            <a:ext cx="1229112" cy="1027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25350A-6FC5-B9E9-C7F3-8CD1E50D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308877" y="498547"/>
            <a:ext cx="723724" cy="15088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3035DC0-5446-C8B9-B62D-11E2316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09" y="698765"/>
            <a:ext cx="730226" cy="13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op 6 innovative IoT products you must try in 2019">
            <a:extLst>
              <a:ext uri="{FF2B5EF4-FFF2-40B4-BE49-F238E27FC236}">
                <a16:creationId xmlns:a16="http://schemas.microsoft.com/office/drawing/2014/main" id="{D6BB0421-B150-FA4D-4677-27F62391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3" y="137576"/>
            <a:ext cx="1265691" cy="19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rivacy Policy for IoT devices - TermsFeed">
            <a:extLst>
              <a:ext uri="{FF2B5EF4-FFF2-40B4-BE49-F238E27FC236}">
                <a16:creationId xmlns:a16="http://schemas.microsoft.com/office/drawing/2014/main" id="{711494BB-A0D2-A59B-9D36-A77D3C44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15714" r="2890" b="17004"/>
          <a:stretch/>
        </p:blipFill>
        <p:spPr bwMode="auto">
          <a:xfrm>
            <a:off x="7086426" y="3705104"/>
            <a:ext cx="1411003" cy="14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Robot Roomba i6+ Robot Vacuum Cleaner Review - Reviewed">
            <a:extLst>
              <a:ext uri="{FF2B5EF4-FFF2-40B4-BE49-F238E27FC236}">
                <a16:creationId xmlns:a16="http://schemas.microsoft.com/office/drawing/2014/main" id="{B14045B7-45B5-57FF-E2B6-F643B23D3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25889" r="30333" b="25457"/>
          <a:stretch/>
        </p:blipFill>
        <p:spPr bwMode="auto">
          <a:xfrm>
            <a:off x="7999551" y="2489792"/>
            <a:ext cx="1557084" cy="10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Internet of Things (IoT)? – Phitomas">
            <a:extLst>
              <a:ext uri="{FF2B5EF4-FFF2-40B4-BE49-F238E27FC236}">
                <a16:creationId xmlns:a16="http://schemas.microsoft.com/office/drawing/2014/main" id="{C7F7F966-9E16-DD41-FEB3-BEDAB6AB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824" y="3317858"/>
            <a:ext cx="1811931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25C4A6-E9B9-EA8A-F75B-674E30AD3D9D}"/>
              </a:ext>
            </a:extLst>
          </p:cNvPr>
          <p:cNvSpPr/>
          <p:nvPr/>
        </p:nvSpPr>
        <p:spPr>
          <a:xfrm>
            <a:off x="5662670" y="2567763"/>
            <a:ext cx="1022784" cy="12816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8" name="Picture 6" descr="BNETA IoT Smart WiFi LED Bulb Plus - E27P - BNETA">
            <a:extLst>
              <a:ext uri="{FF2B5EF4-FFF2-40B4-BE49-F238E27FC236}">
                <a16:creationId xmlns:a16="http://schemas.microsoft.com/office/drawing/2014/main" id="{7D246E08-CE09-E3F0-716D-C409DD65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7018"/>
          <a:stretch/>
        </p:blipFill>
        <p:spPr bwMode="auto">
          <a:xfrm>
            <a:off x="8988944" y="3901591"/>
            <a:ext cx="915766" cy="13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mbridge firm designs smallest wireless IoT module">
            <a:extLst>
              <a:ext uri="{FF2B5EF4-FFF2-40B4-BE49-F238E27FC236}">
                <a16:creationId xmlns:a16="http://schemas.microsoft.com/office/drawing/2014/main" id="{F9A3FAEE-7668-830B-E5FF-CE95B110F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3934"/>
          <a:stretch/>
        </p:blipFill>
        <p:spPr bwMode="auto">
          <a:xfrm>
            <a:off x="10123643" y="2286284"/>
            <a:ext cx="1558828" cy="8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84922C-3EBB-09B6-F2D0-C8A9B0FA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4" y="1251908"/>
            <a:ext cx="9822064" cy="5527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29A6E-E6A5-755D-A445-196E7AF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57E3A-78BD-A7C5-CBD8-971955E4B409}"/>
              </a:ext>
            </a:extLst>
          </p:cNvPr>
          <p:cNvSpPr txBox="1"/>
          <p:nvPr/>
        </p:nvSpPr>
        <p:spPr>
          <a:xfrm>
            <a:off x="0" y="3034503"/>
            <a:ext cx="2212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Diferenciação de hardware e terminologia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33900F-9A3C-BA2A-CC98-F89D81E66617}"/>
              </a:ext>
            </a:extLst>
          </p:cNvPr>
          <p:cNvSpPr txBox="1"/>
          <p:nvPr/>
        </p:nvSpPr>
        <p:spPr>
          <a:xfrm>
            <a:off x="8743242" y="634320"/>
            <a:ext cx="3448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EdgeML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mais poderosa (64 bits e +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+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maior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Sem foco na longa duração da bateria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0D31EC-8B29-23B4-62F9-0ED22A4E88E0}"/>
              </a:ext>
            </a:extLst>
          </p:cNvPr>
          <p:cNvSpPr txBox="1"/>
          <p:nvPr/>
        </p:nvSpPr>
        <p:spPr>
          <a:xfrm>
            <a:off x="3499551" y="2347943"/>
            <a:ext cx="3702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TinyML</a:t>
            </a: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CPU de baixo consume (32 bits single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Pouca memória (RAM/Flash)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Bateria com baixa capacidade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Foco na longa duração da bateria</a:t>
            </a:r>
          </a:p>
        </p:txBody>
      </p:sp>
    </p:spTree>
    <p:extLst>
      <p:ext uri="{BB962C8B-B14F-4D97-AF65-F5344CB8AC3E}">
        <p14:creationId xmlns:p14="http://schemas.microsoft.com/office/powerpoint/2010/main" val="24691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9D8A-0F92-B86B-1EC5-F885CCF1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EdgeML</a:t>
            </a:r>
            <a:r>
              <a:rPr lang="pt-BR" dirty="0"/>
              <a:t> versus </a:t>
            </a:r>
            <a:r>
              <a:rPr lang="pt-BR" dirty="0" err="1"/>
              <a:t>TinyML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F1CFC-4DE3-6037-47A0-2614377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2024743"/>
            <a:ext cx="7263039" cy="4833257"/>
          </a:xfrm>
        </p:spPr>
        <p:txBody>
          <a:bodyPr>
            <a:normAutofit lnSpcReduction="10000"/>
          </a:bodyPr>
          <a:lstStyle/>
          <a:p>
            <a:r>
              <a:rPr lang="pt-BR" sz="2800" b="1" i="0" dirty="0">
                <a:effectLst/>
              </a:rPr>
              <a:t>Edge </a:t>
            </a:r>
            <a:r>
              <a:rPr lang="pt-BR" b="1" dirty="0" err="1"/>
              <a:t>C</a:t>
            </a:r>
            <a:r>
              <a:rPr lang="pt-BR" sz="2800" b="1" i="0" dirty="0" err="1">
                <a:effectLst/>
              </a:rPr>
              <a:t>omputing</a:t>
            </a:r>
            <a:r>
              <a:rPr lang="pt-BR" sz="2800" dirty="0"/>
              <a:t>: </a:t>
            </a:r>
            <a:r>
              <a:rPr lang="pt-BR" sz="2800" b="0" i="0" dirty="0">
                <a:effectLst/>
              </a:rPr>
              <a:t>processamento e armazenamento de dados é feito próximo ou nos dispositivos e sensores que coletam os dados (ou seja, na borda) e não na nuvem.</a:t>
            </a:r>
            <a:endParaRPr lang="pt-BR" b="1" dirty="0"/>
          </a:p>
          <a:p>
            <a:r>
              <a:rPr lang="pt-BR" b="1" dirty="0" err="1"/>
              <a:t>EdgeML</a:t>
            </a:r>
            <a:r>
              <a:rPr lang="pt-BR" dirty="0"/>
              <a:t>: processamento de algoritmos de IA na borda, ou seja, nos dispositivos e sensores.</a:t>
            </a:r>
          </a:p>
          <a:p>
            <a:r>
              <a:rPr lang="pt-BR" b="1" dirty="0" err="1"/>
              <a:t>TinyML</a:t>
            </a:r>
            <a:r>
              <a:rPr lang="pt-BR" dirty="0"/>
              <a:t>: subconjunto do </a:t>
            </a:r>
            <a:r>
              <a:rPr lang="pt-BR" b="1" i="1" dirty="0" err="1"/>
              <a:t>EdgeML</a:t>
            </a:r>
            <a:r>
              <a:rPr lang="pt-BR" dirty="0"/>
              <a:t>, onde os dispositivos e sensores coletam e processam dados com consumo de energia ultrabaixo (baterias), possibilitando a execução contínua de modelos de ML (i.e., dispositivos “</a:t>
            </a:r>
            <a:r>
              <a:rPr lang="pt-BR" b="1" dirty="0" err="1"/>
              <a:t>always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dirty="0"/>
              <a:t>”).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21037D-CF93-7901-4EFF-BEB73CA9FBF4}"/>
              </a:ext>
            </a:extLst>
          </p:cNvPr>
          <p:cNvGrpSpPr/>
          <p:nvPr/>
        </p:nvGrpSpPr>
        <p:grpSpPr>
          <a:xfrm>
            <a:off x="535215" y="2634343"/>
            <a:ext cx="3781424" cy="2603500"/>
            <a:chOff x="1155700" y="2286000"/>
            <a:chExt cx="3781424" cy="26035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5CC0B0C-D349-9DAF-09DE-4B4F4E166FE7}"/>
                </a:ext>
              </a:extLst>
            </p:cNvPr>
            <p:cNvSpPr/>
            <p:nvPr/>
          </p:nvSpPr>
          <p:spPr>
            <a:xfrm>
              <a:off x="1155700" y="2286000"/>
              <a:ext cx="3781424" cy="26035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5318C8E-870E-A4C3-D3A2-54E56869AE99}"/>
                </a:ext>
              </a:extLst>
            </p:cNvPr>
            <p:cNvSpPr/>
            <p:nvPr/>
          </p:nvSpPr>
          <p:spPr>
            <a:xfrm>
              <a:off x="1968500" y="3124200"/>
              <a:ext cx="2155824" cy="15351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47B06A-8DE6-F285-9821-444B22BCE552}"/>
                </a:ext>
              </a:extLst>
            </p:cNvPr>
            <p:cNvSpPr txBox="1"/>
            <p:nvPr/>
          </p:nvSpPr>
          <p:spPr>
            <a:xfrm>
              <a:off x="2120900" y="3244334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TinyML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FA0DC5D-C09A-B725-42F7-59A94BE821F3}"/>
                </a:ext>
              </a:extLst>
            </p:cNvPr>
            <p:cNvSpPr txBox="1"/>
            <p:nvPr/>
          </p:nvSpPr>
          <p:spPr>
            <a:xfrm>
              <a:off x="1349376" y="2392680"/>
              <a:ext cx="1022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bg1"/>
                  </a:solidFill>
                </a:rPr>
                <a:t>EdgeML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3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46651183-8DD7-61DD-7226-ECF450F9257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26" y="1545144"/>
            <a:ext cx="2376815" cy="1800000"/>
            <a:chOff x="9278726" y="984249"/>
            <a:chExt cx="3036570" cy="224948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57EBBFB-2489-FD24-8E18-56E3F7847DC7}"/>
                </a:ext>
              </a:extLst>
            </p:cNvPr>
            <p:cNvGrpSpPr/>
            <p:nvPr/>
          </p:nvGrpSpPr>
          <p:grpSpPr>
            <a:xfrm>
              <a:off x="9400740" y="984249"/>
              <a:ext cx="2621635" cy="2249488"/>
              <a:chOff x="9273707" y="365125"/>
              <a:chExt cx="2918293" cy="2351181"/>
            </a:xfrm>
          </p:grpSpPr>
          <p:pic>
            <p:nvPicPr>
              <p:cNvPr id="21" name="Picture 2" descr="Image result for umbrella">
                <a:extLst>
                  <a:ext uri="{FF2B5EF4-FFF2-40B4-BE49-F238E27FC236}">
                    <a16:creationId xmlns:a16="http://schemas.microsoft.com/office/drawing/2014/main" id="{E7EB6E28-EC11-CBF3-754C-6B337A0A1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3">
                <a:extLst>
                  <a:ext uri="{FF2B5EF4-FFF2-40B4-BE49-F238E27FC236}">
                    <a16:creationId xmlns:a16="http://schemas.microsoft.com/office/drawing/2014/main" id="{C769D2F5-1437-EB01-A74A-C962246BABAC}"/>
                  </a:ext>
                </a:extLst>
              </p:cNvPr>
              <p:cNvSpPr txBox="1"/>
              <p:nvPr/>
            </p:nvSpPr>
            <p:spPr>
              <a:xfrm>
                <a:off x="10342887" y="710931"/>
                <a:ext cx="779930" cy="48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FE132-EA8A-BCAD-80C9-37482F36BCCE}"/>
                </a:ext>
              </a:extLst>
            </p:cNvPr>
            <p:cNvSpPr txBox="1"/>
            <p:nvPr/>
          </p:nvSpPr>
          <p:spPr>
            <a:xfrm>
              <a:off x="11230128" y="2055309"/>
              <a:ext cx="668574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ML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8978A4F-380E-AA21-602B-0EC0EADE1A68}"/>
                </a:ext>
              </a:extLst>
            </p:cNvPr>
            <p:cNvSpPr txBox="1"/>
            <p:nvPr/>
          </p:nvSpPr>
          <p:spPr>
            <a:xfrm>
              <a:off x="9436672" y="1995046"/>
              <a:ext cx="740011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NLP</a:t>
              </a: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FBB181B-C65C-3869-316C-98C6FFC43EC6}"/>
                </a:ext>
              </a:extLst>
            </p:cNvPr>
            <p:cNvSpPr txBox="1"/>
            <p:nvPr/>
          </p:nvSpPr>
          <p:spPr>
            <a:xfrm>
              <a:off x="9278726" y="2459661"/>
              <a:ext cx="1303556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Robótica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88B48CD-6B12-9169-4304-9E3A8BBF5ED2}"/>
                </a:ext>
              </a:extLst>
            </p:cNvPr>
            <p:cNvSpPr txBox="1"/>
            <p:nvPr/>
          </p:nvSpPr>
          <p:spPr>
            <a:xfrm>
              <a:off x="10804705" y="2006626"/>
              <a:ext cx="514350" cy="3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CV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3B39C21C-8DAE-F58E-ADE0-7966738DE2D2}"/>
                </a:ext>
              </a:extLst>
            </p:cNvPr>
            <p:cNvSpPr txBox="1"/>
            <p:nvPr/>
          </p:nvSpPr>
          <p:spPr>
            <a:xfrm>
              <a:off x="10662720" y="2564126"/>
              <a:ext cx="1652576" cy="6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Raciocino e Planejamento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864DCE-2DAD-BCFF-352D-E3D995E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são IA e ML?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29E76-4454-67CA-38F9-CBD73500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727" y="1690687"/>
            <a:ext cx="7063760" cy="5167313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/>
              <a:t>IA</a:t>
            </a:r>
            <a:r>
              <a:rPr lang="pt-BR" sz="2800" dirty="0"/>
              <a:t>: técnicas que façam as máquinas imitarem o comportamento humano.</a:t>
            </a:r>
          </a:p>
          <a:p>
            <a:r>
              <a:rPr lang="pt-BR" sz="2800" b="1" dirty="0"/>
              <a:t>ML</a:t>
            </a:r>
            <a:r>
              <a:rPr lang="pt-BR" sz="2800" dirty="0"/>
              <a:t>: algoritmos que aprendem uma tarefa sem serem explicitamente programados para tal.</a:t>
            </a:r>
          </a:p>
          <a:p>
            <a:r>
              <a:rPr lang="pt-BR" b="1" dirty="0" err="1"/>
              <a:t>RNAs</a:t>
            </a:r>
            <a:r>
              <a:rPr lang="pt-BR" dirty="0"/>
              <a:t>: modelos </a:t>
            </a:r>
            <a:r>
              <a:rPr lang="pt-BR" b="0" i="0" dirty="0">
                <a:effectLst/>
              </a:rPr>
              <a:t>inspirados no funcionamento dos neurônios do cérebro humano. </a:t>
            </a:r>
            <a:r>
              <a:rPr lang="pt-BR" dirty="0"/>
              <a:t>C</a:t>
            </a:r>
            <a:r>
              <a:rPr lang="pt-BR" b="0" i="0" dirty="0">
                <a:effectLst/>
              </a:rPr>
              <a:t>onsistem em neurônios artificiais interconectados, que são organizados em camadas e capazes de aprender a partir de dados.</a:t>
            </a:r>
            <a:endParaRPr lang="pt-BR" dirty="0"/>
          </a:p>
          <a:p>
            <a:r>
              <a:rPr lang="pt-BR" b="1" dirty="0"/>
              <a:t>DL</a:t>
            </a:r>
            <a:r>
              <a:rPr lang="pt-BR" dirty="0"/>
              <a:t>: modelos que extraem (i.e., aprendem) padrões complexos de dados usando redes neurais com várias camadas (i.e., profundas).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terem maior capacidade, necessitam de grandes quantidades de dados para aprender.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2EC8D7C-33DF-9F71-1801-2B7833E419B6}"/>
              </a:ext>
            </a:extLst>
          </p:cNvPr>
          <p:cNvGrpSpPr>
            <a:grpSpLocks noChangeAspect="1"/>
          </p:cNvGrpSpPr>
          <p:nvPr/>
        </p:nvGrpSpPr>
        <p:grpSpPr>
          <a:xfrm>
            <a:off x="1250405" y="3258000"/>
            <a:ext cx="3772320" cy="3600000"/>
            <a:chOff x="379606" y="1690688"/>
            <a:chExt cx="4686092" cy="4456336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38C92116-4F1A-DFAA-496F-FBE2E2EB96CF}"/>
                </a:ext>
              </a:extLst>
            </p:cNvPr>
            <p:cNvGrpSpPr/>
            <p:nvPr/>
          </p:nvGrpSpPr>
          <p:grpSpPr>
            <a:xfrm>
              <a:off x="379606" y="1690688"/>
              <a:ext cx="4686092" cy="4456336"/>
              <a:chOff x="7006340" y="1423936"/>
              <a:chExt cx="5099455" cy="5103212"/>
            </a:xfrm>
          </p:grpSpPr>
          <p:sp>
            <p:nvSpPr>
              <p:cNvPr id="7" name="Elipse 3">
                <a:extLst>
                  <a:ext uri="{FF2B5EF4-FFF2-40B4-BE49-F238E27FC236}">
                    <a16:creationId xmlns:a16="http://schemas.microsoft.com/office/drawing/2014/main" id="{68CCB8C1-F1B7-B4EE-A42B-FC6DBFF94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6340" y="1423936"/>
                <a:ext cx="5099455" cy="509945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4">
                <a:extLst>
                  <a:ext uri="{FF2B5EF4-FFF2-40B4-BE49-F238E27FC236}">
                    <a16:creationId xmlns:a16="http://schemas.microsoft.com/office/drawing/2014/main" id="{341533BD-8D90-BEC7-CBD7-D7B8E87AA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717" y="2479686"/>
                <a:ext cx="4307188" cy="40474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5">
                <a:extLst>
                  <a:ext uri="{FF2B5EF4-FFF2-40B4-BE49-F238E27FC236}">
                    <a16:creationId xmlns:a16="http://schemas.microsoft.com/office/drawing/2014/main" id="{9AD76C3F-BEAD-12DE-398F-D272EF59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9878" y="3987278"/>
                <a:ext cx="2732377" cy="25379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ixaDeTexto 10">
                <a:extLst>
                  <a:ext uri="{FF2B5EF4-FFF2-40B4-BE49-F238E27FC236}">
                    <a16:creationId xmlns:a16="http://schemas.microsoft.com/office/drawing/2014/main" id="{637C278E-66A0-7E3D-C1B8-4841731570D7}"/>
                  </a:ext>
                </a:extLst>
              </p:cNvPr>
              <p:cNvSpPr txBox="1"/>
              <p:nvPr/>
            </p:nvSpPr>
            <p:spPr>
              <a:xfrm>
                <a:off x="7720068" y="1589713"/>
                <a:ext cx="3672000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Inteligência Artificial</a:t>
                </a:r>
              </a:p>
            </p:txBody>
          </p:sp>
          <p:sp>
            <p:nvSpPr>
              <p:cNvPr id="11" name="CaixaDeTexto 11">
                <a:extLst>
                  <a:ext uri="{FF2B5EF4-FFF2-40B4-BE49-F238E27FC236}">
                    <a16:creationId xmlns:a16="http://schemas.microsoft.com/office/drawing/2014/main" id="{BA066E2E-8297-3DCF-EAEC-0417B2328447}"/>
                  </a:ext>
                </a:extLst>
              </p:cNvPr>
              <p:cNvSpPr txBox="1"/>
              <p:nvPr/>
            </p:nvSpPr>
            <p:spPr>
              <a:xfrm>
                <a:off x="7901892" y="2847636"/>
                <a:ext cx="3286066" cy="46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Aprendizado de Máquina</a:t>
                </a:r>
              </a:p>
            </p:txBody>
          </p:sp>
          <p:sp>
            <p:nvSpPr>
              <p:cNvPr id="12" name="CaixaDeTexto 12">
                <a:extLst>
                  <a:ext uri="{FF2B5EF4-FFF2-40B4-BE49-F238E27FC236}">
                    <a16:creationId xmlns:a16="http://schemas.microsoft.com/office/drawing/2014/main" id="{696DBD0D-976A-1A71-32E7-1D802ED9A15A}"/>
                  </a:ext>
                </a:extLst>
              </p:cNvPr>
              <p:cNvSpPr txBox="1"/>
              <p:nvPr/>
            </p:nvSpPr>
            <p:spPr>
              <a:xfrm>
                <a:off x="8319235" y="4182525"/>
                <a:ext cx="2511974" cy="7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</a:rPr>
                  <a:t>Redes Neurais Artificiais</a:t>
                </a:r>
              </a:p>
            </p:txBody>
          </p:sp>
        </p:grpSp>
        <p:sp>
          <p:nvSpPr>
            <p:cNvPr id="15" name="Elipse 5">
              <a:extLst>
                <a:ext uri="{FF2B5EF4-FFF2-40B4-BE49-F238E27FC236}">
                  <a16:creationId xmlns:a16="http://schemas.microsoft.com/office/drawing/2014/main" id="{91E64C38-C37E-D345-567C-6944B9FE4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6448" y="5002979"/>
              <a:ext cx="1292406" cy="11407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6B454A-879A-13A9-17CA-C12B67B21927}"/>
                </a:ext>
              </a:extLst>
            </p:cNvPr>
            <p:cNvSpPr txBox="1"/>
            <p:nvPr/>
          </p:nvSpPr>
          <p:spPr>
            <a:xfrm>
              <a:off x="2091968" y="5113912"/>
              <a:ext cx="1276886" cy="68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</a:rPr>
                <a:t>Deep</a:t>
              </a:r>
              <a:r>
                <a:rPr lang="pt-BR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36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7162</TotalTime>
  <Words>4052</Words>
  <Application>Microsoft Office PowerPoint</Application>
  <PresentationFormat>Widescreen</PresentationFormat>
  <Paragraphs>354</Paragraphs>
  <Slides>28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Google Sans</vt:lpstr>
      <vt:lpstr>GT-Eesti-Thin</vt:lpstr>
      <vt:lpstr>Roboto</vt:lpstr>
      <vt:lpstr>Rubik</vt:lpstr>
      <vt:lpstr>Söhne</vt:lpstr>
      <vt:lpstr>Times New Roman</vt:lpstr>
      <vt:lpstr>Wingdings</vt:lpstr>
      <vt:lpstr>Tema do Office</vt:lpstr>
      <vt:lpstr>TP557 - Tópicos avançados em IoT e Machine Learning: Introdução ao curso</vt:lpstr>
      <vt:lpstr>Motivação</vt:lpstr>
      <vt:lpstr>Motivação</vt:lpstr>
      <vt:lpstr>Motivação</vt:lpstr>
      <vt:lpstr>Motivação</vt:lpstr>
      <vt:lpstr>Motivação</vt:lpstr>
      <vt:lpstr>EdgeML versus TinyML</vt:lpstr>
      <vt:lpstr>EdgeML versus TinyML</vt:lpstr>
      <vt:lpstr>Mas o que são IA e ML?</vt:lpstr>
      <vt:lpstr>Aplicações</vt:lpstr>
      <vt:lpstr>Aplicações</vt:lpstr>
      <vt:lpstr>Aplicações</vt:lpstr>
      <vt:lpstr>Sobre o curso</vt:lpstr>
      <vt:lpstr>Sobre o curso</vt:lpstr>
      <vt:lpstr>Sobre o curso</vt:lpstr>
      <vt:lpstr>Sobre o curso</vt:lpstr>
      <vt:lpstr>Sobre o curso</vt:lpstr>
      <vt:lpstr>Objetivos do curso</vt:lpstr>
      <vt:lpstr>Quais áreas vamos aprender?</vt:lpstr>
      <vt:lpstr>O que vamos usar?</vt:lpstr>
      <vt:lpstr>O kit TinyML</vt:lpstr>
      <vt:lpstr>Atividades práticas</vt:lpstr>
      <vt:lpstr>Referências</vt:lpstr>
      <vt:lpstr>Avisos</vt:lpstr>
      <vt:lpstr>Ideias para projetos finais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1553</cp:revision>
  <dcterms:created xsi:type="dcterms:W3CDTF">2020-01-20T13:50:05Z</dcterms:created>
  <dcterms:modified xsi:type="dcterms:W3CDTF">2023-07-19T17:55:13Z</dcterms:modified>
</cp:coreProperties>
</file>